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Override PartName="/customXml/itemProps13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689" r:id="rId3"/>
    <p:sldId id="507" r:id="rId4"/>
    <p:sldId id="508" r:id="rId6"/>
    <p:sldId id="777" r:id="rId7"/>
    <p:sldId id="925" r:id="rId8"/>
    <p:sldId id="895" r:id="rId9"/>
    <p:sldId id="779" r:id="rId10"/>
    <p:sldId id="922" r:id="rId11"/>
    <p:sldId id="923" r:id="rId12"/>
    <p:sldId id="924" r:id="rId13"/>
    <p:sldId id="864" r:id="rId14"/>
    <p:sldId id="896" r:id="rId15"/>
    <p:sldId id="926" r:id="rId16"/>
    <p:sldId id="927" r:id="rId17"/>
    <p:sldId id="928" r:id="rId18"/>
    <p:sldId id="898" r:id="rId19"/>
    <p:sldId id="929" r:id="rId20"/>
    <p:sldId id="899" r:id="rId21"/>
    <p:sldId id="900" r:id="rId22"/>
    <p:sldId id="933" r:id="rId23"/>
    <p:sldId id="934" r:id="rId24"/>
    <p:sldId id="935" r:id="rId25"/>
    <p:sldId id="824" r:id="rId26"/>
    <p:sldId id="871" r:id="rId27"/>
    <p:sldId id="912" r:id="rId28"/>
    <p:sldId id="913" r:id="rId29"/>
    <p:sldId id="930" r:id="rId30"/>
    <p:sldId id="931" r:id="rId31"/>
    <p:sldId id="877" r:id="rId32"/>
    <p:sldId id="878" r:id="rId33"/>
    <p:sldId id="879" r:id="rId34"/>
    <p:sldId id="767" r:id="rId35"/>
    <p:sldId id="768" r:id="rId36"/>
  </p:sldIdLst>
  <p:sldSz cx="9144000" cy="6858000" type="screen4x3"/>
  <p:notesSz cx="6858000" cy="9144000"/>
  <p:embeddedFontLst>
    <p:embeddedFont>
      <p:font typeface="Tahoma" panose="020B0604030504040204" pitchFamily="34" charset="0"/>
      <p:regular r:id="rId43"/>
      <p:bold r:id="rId44"/>
    </p:embeddedFont>
    <p:embeddedFont>
      <p:font typeface="微软雅黑" panose="020B0503020204020204" charset="-122"/>
      <p:regular r:id="rId45"/>
    </p:embeddedFont>
    <p:embeddedFont>
      <p:font typeface="黑体" panose="02010609060101010101" charset="-122"/>
      <p:regular r:id="rId46"/>
    </p:embeddedFont>
    <p:embeddedFont>
      <p:font typeface="隶书" panose="02010509060101010101" pitchFamily="49" charset="-122"/>
      <p:regular r:id="rId47"/>
    </p:embeddedFont>
    <p:embeddedFont>
      <p:font typeface="Cambria Math" panose="02040503050406030204" charset="0"/>
      <p:regular r:id="rId48"/>
    </p:embeddedFont>
  </p:embeddedFontLst>
  <p:custDataLst>
    <p:tags r:id="rId4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HUAWEI" initials="H" lastIdx="1" clrIdx="1"/>
  <p:cmAuthor id="3" name="Ace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BC340A"/>
    <a:srgbClr val="FE8900"/>
    <a:srgbClr val="4DD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8983" autoAdjust="0"/>
  </p:normalViewPr>
  <p:slideViewPr>
    <p:cSldViewPr showGuides="1">
      <p:cViewPr varScale="1">
        <p:scale>
          <a:sx n="76" d="100"/>
          <a:sy n="76" d="100"/>
        </p:scale>
        <p:origin x="1661" y="43"/>
      </p:cViewPr>
      <p:guideLst>
        <p:guide orient="horz" pos="1959"/>
        <p:guide pos="29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9" Type="http://schemas.openxmlformats.org/officeDocument/2006/relationships/tags" Target="tags/tag136.xml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customXml" Target="../customXml/item1.xml"/><Relationship Id="rId41" Type="http://schemas.openxmlformats.org/officeDocument/2006/relationships/customXmlProps" Target="../customXml/itemProps135.xml"/><Relationship Id="rId40" Type="http://schemas.openxmlformats.org/officeDocument/2006/relationships/commentAuthors" Target="commentAuthors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15T11:46:28.824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眉占位符 2048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3" name="日期占位符 2048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20484" name="幻灯片图像占位符 2048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485" name="文本占位符 2048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486" name="页脚占位符 2048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7" name="灯片编号占位符 2048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幻灯片图像占位符 444417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3555" name="文本占位符 444418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1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2.png"/><Relationship Id="rId6" Type="http://schemas.openxmlformats.org/officeDocument/2006/relationships/tags" Target="../tags/tag51.xml"/><Relationship Id="rId5" Type="http://schemas.openxmlformats.org/officeDocument/2006/relationships/image" Target="../media/image1.png"/><Relationship Id="rId4" Type="http://schemas.openxmlformats.org/officeDocument/2006/relationships/tags" Target="../tags/tag50.xml"/><Relationship Id="rId3" Type="http://schemas.openxmlformats.org/officeDocument/2006/relationships/image" Target="../media/image11.png"/><Relationship Id="rId2" Type="http://schemas.openxmlformats.org/officeDocument/2006/relationships/tags" Target="../tags/tag49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2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13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image" Target="../media/image9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../media/image9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4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image" Target="../media/image17.png"/><Relationship Id="rId5" Type="http://schemas.openxmlformats.org/officeDocument/2006/relationships/tags" Target="../tags/tag86.xml"/><Relationship Id="rId4" Type="http://schemas.openxmlformats.org/officeDocument/2006/relationships/image" Target="../media/image16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image" Target="../media/image6.png"/><Relationship Id="rId4" Type="http://schemas.openxmlformats.org/officeDocument/2006/relationships/tags" Target="../tags/tag16.xm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image" Target="../media/image5.png"/><Relationship Id="rId4" Type="http://schemas.openxmlformats.org/officeDocument/2006/relationships/tags" Target="../tags/tag21.xml"/><Relationship Id="rId3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8.png"/><Relationship Id="rId4" Type="http://schemas.openxmlformats.org/officeDocument/2006/relationships/tags" Target="../tags/tag26.xml"/><Relationship Id="rId3" Type="http://schemas.openxmlformats.org/officeDocument/2006/relationships/image" Target="../media/image7.pn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image" Target="../media/image9.png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image" Target="../media/image9.png"/><Relationship Id="rId4" Type="http://schemas.openxmlformats.org/officeDocument/2006/relationships/tags" Target="../tags/tag41.xml"/><Relationship Id="rId3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组合 3"/>
          <p:cNvGrpSpPr/>
          <p:nvPr/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2052" name="组合 5"/>
            <p:cNvGrpSpPr/>
            <p:nvPr userDrawn="1"/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2053" name="图片 6"/>
              <p:cNvPicPr>
                <a:picLocks noChangeAspect="1"/>
              </p:cNvPicPr>
              <p:nvPr userDrawn="1">
                <p:custDataLst>
                  <p:tags r:id="rId2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54" name="图片 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055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87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编辑标题</a:t>
            </a:r>
            <a:endParaRPr strike="noStrike" noProof="1">
              <a:sym typeface="+mn-ea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31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14313" y="273050"/>
            <a:ext cx="8712200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baseline="0" noProof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4340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5303838" y="4933950"/>
            <a:ext cx="3622675" cy="165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5364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6388" name="图片 15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75" y="0"/>
            <a:ext cx="9144000" cy="197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050"/>
            <a:ext cx="9144000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endParaRPr lang="en-US" altLang="zh-CN" sz="100" strike="noStrike" noProof="1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9460" name="图片 8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321425" y="4916488"/>
            <a:ext cx="2822575" cy="982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9" descr="C:\Users\kingsoft\Desktop\图片7副本.png图片7副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-10800000" flipH="1">
            <a:off x="0" y="0"/>
            <a:ext cx="3535363" cy="123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325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0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7"/>
          <p:cNvGrpSpPr/>
          <p:nvPr/>
        </p:nvGrpSpPr>
        <p:grpSpPr>
          <a:xfrm>
            <a:off x="0" y="-15875"/>
            <a:ext cx="2736850" cy="6858000"/>
            <a:chOff x="0" y="-15482"/>
            <a:chExt cx="3649343" cy="6857999"/>
          </a:xfrm>
        </p:grpSpPr>
        <p:pic>
          <p:nvPicPr>
            <p:cNvPr id="7172" name="图片 8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174" name="组合 10"/>
          <p:cNvGrpSpPr/>
          <p:nvPr/>
        </p:nvGrpSpPr>
        <p:grpSpPr>
          <a:xfrm rot="10800000">
            <a:off x="6407150" y="15875"/>
            <a:ext cx="2736850" cy="6858000"/>
            <a:chOff x="0" y="-15482"/>
            <a:chExt cx="3649343" cy="6857999"/>
          </a:xfrm>
        </p:grpSpPr>
        <p:pic>
          <p:nvPicPr>
            <p:cNvPr id="7175" name="图片 1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6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" name="矩形: 圆角 13"/>
          <p:cNvSpPr/>
          <p:nvPr>
            <p:custDataLst>
              <p:tags r:id="rId8"/>
            </p:custDataLst>
          </p:nvPr>
        </p:nvSpPr>
        <p:spPr>
          <a:xfrm>
            <a:off x="4229100" y="148431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2533650" y="2809875"/>
            <a:ext cx="5143500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8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9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501650" y="442913"/>
            <a:ext cx="8140700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30"/>
            </p:custDataLst>
          </p:nvPr>
        </p:nvSpPr>
        <p:spPr>
          <a:xfrm>
            <a:off x="501650" y="952500"/>
            <a:ext cx="8140700" cy="5389563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171450"/>
            <a:r>
              <a:rPr lang="zh-CN" altLang="en-US" dirty="0"/>
              <a:t>第二级</a:t>
            </a:r>
            <a:endParaRPr lang="zh-CN" altLang="en-US" dirty="0"/>
          </a:p>
          <a:p>
            <a:pPr lvl="2" indent="-171450"/>
            <a:r>
              <a:rPr lang="zh-CN" altLang="en-US" dirty="0"/>
              <a:t>第三级</a:t>
            </a:r>
            <a:endParaRPr lang="zh-CN" altLang="en-US" dirty="0"/>
          </a:p>
          <a:p>
            <a:pPr lvl="3" indent="-171450"/>
            <a:r>
              <a:rPr lang="zh-CN" altLang="en-US" dirty="0"/>
              <a:t>第四级</a:t>
            </a:r>
            <a:endParaRPr lang="zh-CN" altLang="en-US" dirty="0"/>
          </a:p>
          <a:p>
            <a:pPr lvl="4" indent="-17145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3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22.jpe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9.xml"/><Relationship Id="rId2" Type="http://schemas.openxmlformats.org/officeDocument/2006/relationships/image" Target="../media/image23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24.jpe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6.xml"/><Relationship Id="rId2" Type="http://schemas.openxmlformats.org/officeDocument/2006/relationships/image" Target="../media/image30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9.xml"/><Relationship Id="rId2" Type="http://schemas.openxmlformats.org/officeDocument/2006/relationships/image" Target="../media/image35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2" Type="http://schemas.openxmlformats.org/officeDocument/2006/relationships/image" Target="../media/image36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1.xml"/><Relationship Id="rId2" Type="http://schemas.openxmlformats.org/officeDocument/2006/relationships/image" Target="../media/image37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6.xml"/><Relationship Id="rId4" Type="http://schemas.openxmlformats.org/officeDocument/2006/relationships/image" Target="../media/image41.png"/><Relationship Id="rId3" Type="http://schemas.openxmlformats.org/officeDocument/2006/relationships/image" Target="../media/image40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image" Target="../media/image43.png"/><Relationship Id="rId3" Type="http://schemas.openxmlformats.org/officeDocument/2006/relationships/image" Target="../media/image42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8.xml"/><Relationship Id="rId2" Type="http://schemas.openxmlformats.org/officeDocument/2006/relationships/image" Target="../media/image44.png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9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3.xml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7.xml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743585" y="2311400"/>
            <a:ext cx="8110855" cy="647700"/>
          </a:xfrm>
        </p:spPr>
        <p:txBody>
          <a:bodyPr lIns="90000" tIns="46800" rIns="90000" bIns="46800" anchor="b" anchorCtr="0">
            <a:normAutofit fontScale="90000"/>
            <a:scene3d>
              <a:camera prst="orthographicFront"/>
              <a:lightRig rig="threePt" dir="t"/>
            </a:scene3d>
          </a:bodyPr>
          <a:lstStyle/>
          <a:p>
            <a:pPr algn="ctr" fontAlgn="auto"/>
            <a:r>
              <a:rPr 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数据包络分析法</a:t>
            </a:r>
            <a:br>
              <a:rPr 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</a:t>
            </a:r>
            <a:r>
              <a:rPr lang="en-US" alt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DEA</a:t>
            </a:r>
            <a:r>
              <a:rPr lang="zh-CN" altLang="en-US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）理论与</a:t>
            </a:r>
            <a:r>
              <a:rPr lang="zh-CN" altLang="en-US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应用</a:t>
            </a:r>
            <a:endParaRPr lang="zh-CN" altLang="en-US" strike="noStrike" noProof="1">
              <a:solidFill>
                <a:srgbClr val="E915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2325688" y="4694238"/>
            <a:ext cx="4364038" cy="276225"/>
          </a:xfrm>
        </p:spPr>
        <p:txBody>
          <a:bodyPr lIns="90000" tIns="46800" rIns="90000" bIns="46800">
            <a:normAutofit fontScale="92500" lnSpcReduction="20000"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500" b="0" i="0" u="none" strike="noStrike" kern="1200" cap="none" spc="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他日若遂凌云志，敢笑黄巢不丈夫</a:t>
            </a:r>
            <a:endParaRPr kumimoji="0" lang="zh-CN" altLang="en-US" sz="1500" b="0" i="0" u="none" strike="noStrike" kern="1200" cap="none" spc="0" normalizeH="0" baseline="0" noProof="1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0" y="4007168"/>
            <a:ext cx="1516675" cy="276225"/>
          </a:xfrm>
        </p:spPr>
        <p:txBody>
          <a:bodyPr lIns="90000" tIns="46800" rIns="90000" bIns="46800" anchor="ctr">
            <a:normAutofit fontScale="85000" lnSpcReduction="10000"/>
          </a:bodyPr>
          <a:lstStyle/>
          <a:p>
            <a:pPr marL="0" marR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微信公众号：科研交流</a:t>
            </a: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1509" name="文本框 7"/>
          <p:cNvSpPr txBox="1"/>
          <p:nvPr/>
        </p:nvSpPr>
        <p:spPr>
          <a:xfrm>
            <a:off x="1692275" y="525335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729568748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，更多资料请关注微信公众号：科研交流</a:t>
            </a:r>
            <a:endParaRPr lang="zh-CN" altLang="en-US" sz="9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5110" y="3200400"/>
            <a:ext cx="3573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效率</a:t>
            </a:r>
            <a:r>
              <a:rPr lang="zh-CN" altLang="en-US"/>
              <a:t>评价的</a:t>
            </a:r>
            <a:r>
              <a:rPr lang="zh-CN" altLang="en-US" b="1"/>
              <a:t>非参数</a:t>
            </a:r>
            <a:r>
              <a:rPr lang="zh-CN" altLang="en-US"/>
              <a:t>方法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4445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sz="28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数据包络分析法简介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767715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>
                <a:sym typeface="+mn-ea"/>
              </a:rPr>
              <a:t>DEA</a:t>
            </a:r>
            <a:r>
              <a:rPr lang="zh-CN" altLang="en-US" sz="2000" b="1" dirty="0">
                <a:sym typeface="+mn-ea"/>
              </a:rPr>
              <a:t>有效性</a:t>
            </a:r>
            <a:endParaRPr lang="zh-CN" altLang="en-US" sz="2000" b="1" dirty="0">
              <a:sym typeface="+mn-ea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rcRect b="-52"/>
          <a:stretch>
            <a:fillRect/>
          </a:stretch>
        </p:blipFill>
        <p:spPr>
          <a:xfrm>
            <a:off x="1066800" y="1320800"/>
            <a:ext cx="6988810" cy="4845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43000" y="4114800"/>
            <a:ext cx="6680200" cy="20612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3200" b="1"/>
              <a:t>若没有给出生产函数，则</a:t>
            </a:r>
            <a:endParaRPr lang="zh-CN" altLang="en-US" sz="3200" b="1"/>
          </a:p>
          <a:p>
            <a:r>
              <a:rPr lang="zh-CN" altLang="en-US" sz="3200" b="1"/>
              <a:t>斜率越大，那么投入</a:t>
            </a:r>
            <a:r>
              <a:rPr lang="en-US" altLang="zh-CN" sz="3200" b="1"/>
              <a:t>-</a:t>
            </a:r>
            <a:r>
              <a:rPr lang="zh-CN" altLang="en-US" sz="3200" b="1"/>
              <a:t>产出比越大。</a:t>
            </a:r>
            <a:endParaRPr lang="zh-CN" altLang="en-US" sz="3200" b="1"/>
          </a:p>
          <a:p>
            <a:r>
              <a:rPr lang="zh-CN" altLang="en-US" sz="3200" b="1"/>
              <a:t>本图</a:t>
            </a:r>
            <a:r>
              <a:rPr lang="en-US" altLang="zh-CN" sz="3200" b="1"/>
              <a:t>A</a:t>
            </a:r>
            <a:r>
              <a:rPr lang="zh-CN" altLang="en-US" sz="3200" b="1"/>
              <a:t>点斜率最大，则</a:t>
            </a:r>
            <a:r>
              <a:rPr lang="en-US" altLang="zh-CN" sz="3200" b="1"/>
              <a:t>A</a:t>
            </a:r>
            <a:r>
              <a:rPr lang="zh-CN" altLang="en-US" sz="3200" b="1"/>
              <a:t>就处于技术有效状态</a:t>
            </a:r>
            <a:endParaRPr lang="zh-CN" altLang="en-US" sz="3200" b="1"/>
          </a:p>
        </p:txBody>
      </p:sp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2000" y="1521460"/>
                <a:ext cx="7908925" cy="3886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en-US" altLang="zh-CN" sz="2000" b="1" dirty="0"/>
                  <a:t>3.1 </a:t>
                </a:r>
                <a:r>
                  <a:rPr lang="en-US" altLang="zh-CN" sz="2000" b="1" dirty="0">
                    <a:sym typeface="+mn-ea"/>
                  </a:rPr>
                  <a:t>CCR</a:t>
                </a:r>
                <a:r>
                  <a:rPr lang="zh-CN" altLang="en-US" sz="2000" b="1" dirty="0">
                    <a:sym typeface="+mn-ea"/>
                  </a:rPr>
                  <a:t>模型的建立</a:t>
                </a:r>
                <a:endParaRPr lang="zh-CN" altLang="en-US" sz="2000" b="1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设：</a:t>
                </a:r>
                <a:r>
                  <a:rPr lang="en-US" altLang="zh-CN" sz="2000" dirty="0"/>
                  <a:t>n</a:t>
                </a:r>
                <a:r>
                  <a:rPr lang="zh-CN" altLang="en-US" sz="2000" dirty="0"/>
                  <a:t>个决策单元（</a:t>
                </a:r>
                <a:r>
                  <a:rPr lang="en-US" altLang="zh-CN" sz="2000" dirty="0"/>
                  <a:t>j=1,2,...,n</a:t>
                </a:r>
                <a:r>
                  <a:rPr lang="zh-CN" altLang="en-US" sz="2000" dirty="0"/>
                  <a:t>），每个决策单元有相同的</a:t>
                </a:r>
                <a:r>
                  <a:rPr lang="en-US" altLang="zh-CN" sz="2000" dirty="0"/>
                  <a:t>m</a:t>
                </a:r>
                <a:r>
                  <a:rPr lang="zh-CN" altLang="en-US" sz="2000" dirty="0"/>
                  <a:t>项投入（输入）</a:t>
                </a:r>
                <a:r>
                  <a:rPr lang="en-US" altLang="zh-CN" sz="2000" dirty="0"/>
                  <a:t>(i=1,2,...,m)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s</a:t>
                </a:r>
                <a:r>
                  <a:rPr lang="zh-CN" altLang="en-US" sz="2000" dirty="0"/>
                  <a:t>项产出（输出）</a:t>
                </a:r>
                <a:r>
                  <a:rPr lang="en-US" altLang="zh-CN" sz="2000" dirty="0"/>
                  <a:t>(r=1,2,...,s)</a:t>
                </a:r>
                <a:endParaRPr lang="en-US" altLang="zh-CN" sz="2000" dirty="0"/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2000" dirty="0"/>
                  <a:t>第</a:t>
                </a:r>
                <a:r>
                  <a:rPr lang="en-US" altLang="zh-CN" sz="2000" dirty="0"/>
                  <a:t>i</a:t>
                </a:r>
                <a:r>
                  <a:rPr lang="zh-CN" altLang="en-US" sz="2000" dirty="0"/>
                  <a:t>项投入的权系数为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</a:rPr>
                  <a:t>第</a:t>
                </a: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</a:rPr>
                  <a:t>r</a:t>
                </a: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</a:rPr>
                  <a:t>项产出的权系数为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zh-CN" sz="20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</a:rPr>
                  <a:t>那么第</a:t>
                </a: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</a:rPr>
                  <a:t>j</a:t>
                </a: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</a:rPr>
                  <a:t>个决策单元的输入综合为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</m:e>
                    </m:nary>
                    <m:sSub>
                      <m:sSubPr>
                        <m:ctrlP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𝑟𝑗</m:t>
                        </m:r>
                      </m:sub>
                    </m:sSub>
                  </m:oMath>
                </a14:m>
                <a:endParaRPr lang="zh-CN" altLang="en-US" sz="200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</a:rPr>
                  <a:t>输出综合为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</m:e>
                    </m:nary>
                    <m:sSub>
                      <m:sSubPr>
                        <m:ctrlP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sz="200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</a:rPr>
                  <a:t>效率评价指数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</m:e>
                        </m:nary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𝑟𝑗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</m:e>
                        </m:nary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𝑖𝑗</m:t>
                            </m:r>
                          </m:sub>
                        </m:sSub>
                        <m:r>
                          <a:rPr lang="zh-CN" altLang="en-US" sz="20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</m:den>
                    </m:f>
                  </m:oMath>
                </a14:m>
                <a:endParaRPr lang="zh-CN" altLang="en-US" sz="200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21460"/>
                <a:ext cx="7908925" cy="38868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3"/>
    </p:custData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3.1 </a:t>
            </a:r>
            <a:r>
              <a:rPr lang="en-US" altLang="zh-CN" sz="2000" b="1" dirty="0">
                <a:sym typeface="+mn-ea"/>
              </a:rPr>
              <a:t>CCR</a:t>
            </a:r>
            <a:r>
              <a:rPr lang="zh-CN" altLang="en-US" sz="2000" b="1" dirty="0">
                <a:sym typeface="+mn-ea"/>
              </a:rPr>
              <a:t>模型的建立</a:t>
            </a:r>
            <a:endParaRPr lang="zh-CN" altLang="en-US" sz="2000" dirty="0"/>
          </a:p>
        </p:txBody>
      </p:sp>
      <p:pic>
        <p:nvPicPr>
          <p:cNvPr id="12" name="图片 1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95" y="1905000"/>
            <a:ext cx="6651625" cy="46088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62000" y="1371600"/>
            <a:ext cx="7908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n=3</a:t>
            </a:r>
            <a:r>
              <a:rPr lang="zh-CN" altLang="en-US" sz="2000" dirty="0"/>
              <a:t>个决策单元（</a:t>
            </a:r>
            <a:r>
              <a:rPr lang="zh-CN" altLang="en-US" sz="2000" dirty="0"/>
              <a:t>三个企业）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m=3</a:t>
            </a:r>
            <a:r>
              <a:rPr lang="zh-CN" altLang="en-US" sz="2000" dirty="0"/>
              <a:t>个投入项目（固定资产年净值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、流动资金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、职工人数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3</a:t>
            </a:r>
            <a:r>
              <a:rPr lang="zh-CN" altLang="en-US" sz="2000" dirty="0"/>
              <a:t>）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s=2</a:t>
            </a:r>
            <a:r>
              <a:rPr lang="zh-CN" altLang="en-US" sz="2000" dirty="0"/>
              <a:t>个产出</a:t>
            </a:r>
            <a:r>
              <a:rPr lang="zh-CN" altLang="en-US" sz="2000" dirty="0"/>
              <a:t>项目（总产值</a:t>
            </a:r>
            <a:r>
              <a:rPr lang="en-US" altLang="zh-CN" sz="2000" dirty="0"/>
              <a:t>y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、利税总额</a:t>
            </a:r>
            <a:r>
              <a:rPr lang="en-US" altLang="zh-CN" sz="2000" dirty="0"/>
              <a:t>y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）</a:t>
            </a:r>
            <a:endParaRPr lang="zh-CN" altLang="en-US" sz="2000" dirty="0"/>
          </a:p>
        </p:txBody>
      </p:sp>
      <p:graphicFrame>
        <p:nvGraphicFramePr>
          <p:cNvPr id="30" name="表格 1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93825" y="3048000"/>
          <a:ext cx="6551482" cy="2377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23035"/>
                <a:gridCol w="1657985"/>
                <a:gridCol w="1735249"/>
                <a:gridCol w="1735213"/>
              </a:tblGrid>
              <a:tr h="396240">
                <a:tc>
                  <a:txBody>
                    <a:bodyPr/>
                    <a:p>
                      <a:pPr algn="ctr"/>
                      <a:r>
                        <a:rPr lang="zh-CN" altLang="en-US" sz="2000" dirty="0"/>
                        <a:t>企业</a:t>
                      </a:r>
                      <a:endParaRPr lang="zh-CN" altLang="en-US" sz="20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en-US" altLang="zh-CN" sz="20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0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 dirty="0"/>
                        <a:t>3</a:t>
                      </a:r>
                      <a:endParaRPr lang="en-US" altLang="en-US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1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15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27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15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5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3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8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5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y</a:t>
                      </a:r>
                      <a:r>
                        <a:rPr lang="en-US" altLang="zh-CN" sz="2000" baseline="-25000" dirty="0"/>
                        <a:t>1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60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22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24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y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12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6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8</a:t>
                      </a:r>
                      <a:endParaRPr lang="en-US" altLang="zh-CN" sz="20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3.1 </a:t>
            </a:r>
            <a:r>
              <a:rPr lang="en-US" altLang="zh-CN" sz="2000" b="1" dirty="0">
                <a:sym typeface="+mn-ea"/>
              </a:rPr>
              <a:t>CCR</a:t>
            </a:r>
            <a:r>
              <a:rPr lang="zh-CN" altLang="en-US" sz="2000" b="1" dirty="0">
                <a:sym typeface="+mn-ea"/>
              </a:rPr>
              <a:t>模型的建立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07085" y="1981200"/>
                <a:ext cx="7778115" cy="1938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/>
                  <a:t>每一个决策单元都需要建立一个模型进行单独评价。以第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个决策单元的效率评价指数最大化为目标函数，所有决策单元的效率评价指数不超过</a:t>
                </a:r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</a:rPr>
                  <a:t>1</a:t>
                </a:r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为约束条件（效率不超过</a:t>
                </a:r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</a:rPr>
                  <a:t>100%</a:t>
                </a:r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</a:rPr>
                  <a:t>），可以构造</a:t>
                </a:r>
                <a:r>
                  <a:rPr lang="zh-CN" altLang="en-US" sz="2400">
                    <a:sym typeface="+mn-ea"/>
                  </a:rPr>
                  <a:t>第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≤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个决策单元的</a:t>
                </a:r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CCR</a:t>
                </a:r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模型，这是一个</a:t>
                </a:r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分式规划模型：</a:t>
                </a:r>
                <a:endParaRPr lang="zh-CN" altLang="en-US" sz="24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5" y="1981200"/>
                <a:ext cx="7778115" cy="19380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19588"/>
          <a:stretch>
            <a:fillRect/>
          </a:stretch>
        </p:blipFill>
        <p:spPr>
          <a:xfrm>
            <a:off x="2102485" y="4038600"/>
            <a:ext cx="5177155" cy="20351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3.1 </a:t>
            </a:r>
            <a:r>
              <a:rPr lang="en-US" altLang="zh-CN" sz="2000" b="1" dirty="0">
                <a:sym typeface="+mn-ea"/>
              </a:rPr>
              <a:t>CCR</a:t>
            </a:r>
            <a:r>
              <a:rPr lang="zh-CN" altLang="en-US" sz="2000" b="1" dirty="0">
                <a:sym typeface="+mn-ea"/>
              </a:rPr>
              <a:t>模型的建立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07085" y="1981200"/>
                <a:ext cx="7778115" cy="2108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分式规划模型要进行转换，使之成为线性规划模型，进而可以利用线性规划问题的计算方法，利用</a:t>
                </a:r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matlab</a:t>
                </a:r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lingo</a:t>
                </a:r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求解最终的目标函数（也就是</a:t>
                </a:r>
                <a:r>
                  <a:rPr lang="en-US" altLang="zh-CN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STE</a:t>
                </a:r>
                <a:r>
                  <a:rPr lang="zh-CN" altLang="en-US" sz="2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）。</a:t>
                </a:r>
                <a:endParaRPr lang="zh-CN" altLang="en-US" sz="24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sz="24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r>
                  <a:rPr lang="zh-CN" altLang="en-US" sz="2400" dirty="0">
                    <a:latin typeface="Cambria Math" panose="02040503050406030204" charset="0"/>
                    <a:cs typeface="Cambria Math" panose="02040503050406030204" charset="0"/>
                  </a:rPr>
                  <a:t>令</a:t>
                </a:r>
                <a14:m>
                  <m:oMath xmlns:m="http://schemas.openxmlformats.org/officeDocument/2006/math">
                    <m:r>
                      <a:rPr/>
                      <m:t>t</m:t>
                    </m:r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sz="2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sz="2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</m:e>
                        </m:nary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𝑖𝑗</m:t>
                            </m:r>
                          </m:sub>
                        </m:sSub>
                        <m:r>
                          <a:rPr lang="zh-CN" altLang="en-US" sz="2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</m:den>
                    </m:f>
                    <m:r>
                      <a:rPr lang="en-US" altLang="zh-CN" sz="2400" dirty="0">
                        <a:latin typeface="Cambria Math" panose="02040503050406030204" charset="0"/>
                        <a:cs typeface="Cambria Math" panose="02040503050406030204" charset="0"/>
                      </a:rPr>
                      <m:t> ，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Cambria Math" panose="02040503050406030204" charset="0"/>
                    <a:cs typeface="Cambria Math" panose="02040503050406030204" charset="0"/>
                  </a:rPr>
                  <a:t>原模型</a:t>
                </a:r>
                <a:r>
                  <a:rPr lang="zh-CN" altLang="en-US" sz="2400" dirty="0">
                    <a:latin typeface="Cambria Math" panose="02040503050406030204" charset="0"/>
                    <a:cs typeface="Cambria Math" panose="02040503050406030204" charset="0"/>
                  </a:rPr>
                  <a:t>转换为</a:t>
                </a:r>
                <a:endParaRPr lang="zh-CN" altLang="en-US" sz="24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5" y="1981200"/>
                <a:ext cx="7778115" cy="2108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4191000"/>
            <a:ext cx="7748905" cy="17995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3.1 CCR</a:t>
            </a:r>
            <a:r>
              <a:rPr lang="zh-CN" altLang="en-US" sz="2000" b="1" dirty="0"/>
              <a:t>模型的</a:t>
            </a:r>
            <a:r>
              <a:rPr lang="zh-CN" altLang="en-US" sz="2000" b="1" dirty="0"/>
              <a:t>建立</a:t>
            </a:r>
            <a:endParaRPr lang="zh-CN" altLang="en-US" sz="2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6862" t="62620" r="4070" b="4516"/>
          <a:stretch>
            <a:fillRect/>
          </a:stretch>
        </p:blipFill>
        <p:spPr>
          <a:xfrm>
            <a:off x="534035" y="4526915"/>
            <a:ext cx="8030845" cy="1563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7748905" cy="1799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2930" y="3956685"/>
            <a:ext cx="777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所求是一个最小值，将其转化为对偶问题，那么也就得到了要求的</a:t>
            </a:r>
            <a:r>
              <a:rPr lang="en-US" altLang="zh-CN"/>
              <a:t>STE</a:t>
            </a:r>
            <a:r>
              <a:rPr lang="zh-CN" altLang="en-US"/>
              <a:t>指标：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/>
              <a:t>注：对偶问题</a:t>
            </a:r>
            <a:r>
              <a:rPr lang="zh-CN" altLang="en-US" sz="2000" b="1" dirty="0"/>
              <a:t>构造方法</a:t>
            </a:r>
            <a:endParaRPr lang="zh-CN" altLang="en-US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7395210" cy="2546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3.2 </a:t>
            </a:r>
            <a:r>
              <a:rPr lang="zh-CN" altLang="en-US" sz="2000" b="1" dirty="0"/>
              <a:t>从</a:t>
            </a:r>
            <a:r>
              <a:rPr lang="en-US" altLang="zh-CN" sz="2000" b="1" dirty="0"/>
              <a:t>CCR</a:t>
            </a:r>
            <a:r>
              <a:rPr lang="zh-CN" altLang="en-US" sz="2000" b="1" dirty="0"/>
              <a:t>模型得到</a:t>
            </a:r>
            <a:r>
              <a:rPr lang="en-US" altLang="zh-CN" sz="2000" b="1" dirty="0"/>
              <a:t>BCC</a:t>
            </a:r>
            <a:r>
              <a:rPr lang="zh-CN" altLang="en-US" sz="2000" b="1" dirty="0"/>
              <a:t>模型</a:t>
            </a:r>
            <a:endParaRPr lang="zh-CN" alt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54075" y="2058670"/>
                <a:ext cx="4284980" cy="13925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𝑚𝑖𝑛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𝑆𝑇𝐸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 altLang="zh-CN"/>
                  <a:t>s.t.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𝑆𝑇𝐸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,...,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𝑚</m:t>
                                </m:r>
                              </m:e>
                            </m:nary>
                          </m:e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𝑟𝑗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𝑟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,...,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𝑠</m:t>
                                </m:r>
                              </m:e>
                            </m:nary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≥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    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,...,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</m:eqArr>
                      </m:e>
                    </m:d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5" y="2058670"/>
                <a:ext cx="4284980" cy="13925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914400" y="4419600"/>
                <a:ext cx="4700905" cy="14611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𝑚𝑖𝑛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 altLang="zh-CN"/>
                  <a:t>s.t.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𝑇𝐸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,...,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𝑚</m:t>
                                </m:r>
                              </m:e>
                            </m:nary>
                          </m:e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𝑟𝑗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𝑟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𝑟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,...,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𝑠</m:t>
                                </m:r>
                              </m:e>
                            </m:nary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=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=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     </m:t>
                                    </m:r>
                                  </m:e>
                                </m:nary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≥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     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,...,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</m:eqArr>
                      </m:e>
                    </m:d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419600"/>
                <a:ext cx="4700905" cy="14611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922020" y="3657600"/>
                <a:ext cx="7300595" cy="738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在规模报酬固定的情况下，决策单元满足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消除规模效率的影响得到关于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PTE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BCC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模型如下，它也是一个线性规划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模型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" y="3657600"/>
                <a:ext cx="7300595" cy="7385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562600" y="4953000"/>
                <a:ext cx="253746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𝑆𝑇𝐸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𝐶𝐶𝑅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𝑃𝑇𝐸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𝐵𝐶𝐶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𝑆𝐸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4953000"/>
                <a:ext cx="253746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6"/>
    </p:custData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3.3 </a:t>
            </a:r>
            <a:r>
              <a:rPr lang="zh-CN" altLang="en-US" sz="2000" b="1" dirty="0"/>
              <a:t>求解</a:t>
            </a:r>
            <a:r>
              <a:rPr lang="zh-CN" altLang="en-US" sz="2000" b="1" dirty="0"/>
              <a:t>模型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对于一个确定的评价对象，该项效率值</a:t>
            </a:r>
            <a:r>
              <a:rPr lang="zh-CN" altLang="en-US" sz="2000" b="1" dirty="0"/>
              <a:t>指标等于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，就是有效的</a:t>
            </a:r>
            <a:r>
              <a:rPr lang="en-US" altLang="zh-CN" sz="2000" b="1" dirty="0"/>
              <a:t>DEA</a:t>
            </a:r>
            <a:r>
              <a:rPr lang="zh-CN" altLang="en-US" sz="2000" b="1" dirty="0"/>
              <a:t>，小于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的是</a:t>
            </a:r>
            <a:r>
              <a:rPr lang="en-US" altLang="zh-CN" sz="2000" b="1" dirty="0"/>
              <a:t>DEA</a:t>
            </a:r>
            <a:r>
              <a:rPr lang="zh-CN" altLang="en-US" sz="2000" b="1" dirty="0"/>
              <a:t>无效的，评价对象的各项指标需要</a:t>
            </a:r>
            <a:r>
              <a:rPr lang="zh-CN" altLang="en-US" sz="2000" b="1" dirty="0"/>
              <a:t>改进。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如果要进行更复杂的判断，则需综合考虑松弛变量值判断</a:t>
            </a:r>
            <a:r>
              <a:rPr lang="en-US" altLang="zh-CN" sz="2000" b="1" dirty="0"/>
              <a:t>DEA</a:t>
            </a:r>
            <a:r>
              <a:rPr lang="zh-CN" altLang="en-US" sz="2000" b="1" dirty="0"/>
              <a:t>强有效还是</a:t>
            </a:r>
            <a:r>
              <a:rPr lang="zh-CN" altLang="en-US" sz="2000" b="1" dirty="0"/>
              <a:t>弱有效。</a:t>
            </a:r>
            <a:endParaRPr lang="zh-CN" altLang="en-US" sz="2000" b="1" dirty="0"/>
          </a:p>
        </p:txBody>
      </p:sp>
    </p:spTree>
    <p:custDataLst>
      <p:tags r:id="rId2"/>
    </p:custData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矩形 443393"/>
          <p:cNvSpPr/>
          <p:nvPr/>
        </p:nvSpPr>
        <p:spPr>
          <a:xfrm>
            <a:off x="914496" y="2057424"/>
            <a:ext cx="6732588" cy="2448872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/>
          <a:lstStyle/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数据包络分析法简介</a:t>
            </a:r>
            <a:endParaRPr 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应用例题分析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练习</a:t>
            </a:r>
            <a:r>
              <a:rPr lang="zh-CN" altLang="en-US" sz="2400" b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与</a:t>
            </a:r>
            <a:r>
              <a:rPr lang="zh-CN" altLang="en-US" sz="2400" b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小结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61404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3.3 </a:t>
            </a:r>
            <a:r>
              <a:rPr lang="zh-CN" altLang="en-US" sz="2000" b="1" dirty="0"/>
              <a:t>求解</a:t>
            </a:r>
            <a:r>
              <a:rPr lang="zh-CN" altLang="en-US" sz="2000" b="1" dirty="0"/>
              <a:t>模型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7459345" cy="41960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3.3 </a:t>
            </a:r>
            <a:r>
              <a:rPr lang="zh-CN" altLang="en-US" sz="2000" b="1" dirty="0"/>
              <a:t>求解</a:t>
            </a:r>
            <a:r>
              <a:rPr lang="zh-CN" altLang="en-US" sz="2000" b="1" dirty="0"/>
              <a:t>模型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7886700" cy="4464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3.3 </a:t>
            </a:r>
            <a:r>
              <a:rPr lang="zh-CN" altLang="en-US" sz="2000" b="1" dirty="0"/>
              <a:t>求解</a:t>
            </a:r>
            <a:r>
              <a:rPr lang="zh-CN" altLang="en-US" sz="2000" b="1" dirty="0"/>
              <a:t>模型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7104380" cy="39674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应用例题</a:t>
            </a: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分析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516380"/>
            <a:ext cx="7908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某公司有</a:t>
            </a:r>
            <a:r>
              <a:rPr lang="en-US" altLang="zh-CN" sz="2000" dirty="0"/>
              <a:t>3</a:t>
            </a:r>
            <a:r>
              <a:rPr lang="zh-CN" altLang="en-US" sz="2000" dirty="0"/>
              <a:t>个企业，为评价各企业的生产效率，收集到反映其投入（固定资产年净值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、流动资金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、职工人数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3</a:t>
            </a:r>
            <a:r>
              <a:rPr lang="zh-CN" altLang="en-US" sz="2000" dirty="0"/>
              <a:t>）和产出（总产值</a:t>
            </a:r>
            <a:r>
              <a:rPr lang="en-US" altLang="zh-CN" sz="2000" dirty="0"/>
              <a:t>y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、利税总额</a:t>
            </a:r>
            <a:r>
              <a:rPr lang="en-US" altLang="zh-CN" sz="2000" dirty="0"/>
              <a:t>y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）的有关数据，</a:t>
            </a:r>
            <a:r>
              <a:rPr lang="zh-CN" altLang="en-US" sz="2000" dirty="0"/>
              <a:t>如下表：</a:t>
            </a:r>
            <a:endParaRPr lang="zh-CN" altLang="en-US" sz="2000" dirty="0"/>
          </a:p>
        </p:txBody>
      </p:sp>
      <p:graphicFrame>
        <p:nvGraphicFramePr>
          <p:cNvPr id="30" name="表格 1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93825" y="3048000"/>
          <a:ext cx="6551482" cy="2377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23035"/>
                <a:gridCol w="1657985"/>
                <a:gridCol w="1735249"/>
                <a:gridCol w="1735213"/>
              </a:tblGrid>
              <a:tr h="396240">
                <a:tc>
                  <a:txBody>
                    <a:bodyPr/>
                    <a:p>
                      <a:pPr algn="ctr"/>
                      <a:r>
                        <a:rPr lang="zh-CN" altLang="en-US" sz="2000" dirty="0"/>
                        <a:t>企业</a:t>
                      </a:r>
                      <a:endParaRPr lang="zh-CN" altLang="en-US" sz="20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en-US" altLang="zh-CN" sz="20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0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 dirty="0"/>
                        <a:t>3</a:t>
                      </a:r>
                      <a:endParaRPr lang="en-US" altLang="en-US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1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15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27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15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5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3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8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5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y</a:t>
                      </a:r>
                      <a:r>
                        <a:rPr lang="en-US" altLang="zh-CN" sz="2000" baseline="-25000" dirty="0"/>
                        <a:t>1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60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22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24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y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12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6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8</a:t>
                      </a:r>
                      <a:endParaRPr lang="en-US" altLang="zh-CN" sz="20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304800" y="2286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" y="1143000"/>
            <a:ext cx="793178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zh-CN" altLang="en-US" sz="2000" dirty="0"/>
              <a:t>由于投入指标和产出指标都不止一个，故通常采用</a:t>
            </a:r>
            <a:r>
              <a:rPr lang="zh-CN" altLang="en-US" sz="2000" dirty="0">
                <a:solidFill>
                  <a:srgbClr val="FF0000"/>
                </a:solidFill>
              </a:rPr>
              <a:t>加权</a:t>
            </a:r>
            <a:r>
              <a:rPr lang="zh-CN" altLang="en-US" sz="2000" dirty="0"/>
              <a:t>的方法来综合</a:t>
            </a:r>
            <a:r>
              <a:rPr lang="zh-CN" altLang="en-US" sz="2000" dirty="0">
                <a:solidFill>
                  <a:srgbClr val="FF0000"/>
                </a:solidFill>
              </a:rPr>
              <a:t>投入指标值和产出指标值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对于企业</a:t>
            </a:r>
            <a:r>
              <a:rPr lang="en-US" altLang="zh-CN" sz="2000" dirty="0"/>
              <a:t>1</a:t>
            </a:r>
            <a:r>
              <a:rPr lang="zh-CN" altLang="en-US" sz="2000" dirty="0"/>
              <a:t>，产出综合值为</a:t>
            </a:r>
            <a:r>
              <a:rPr lang="en-US" altLang="zh-CN" sz="2000" dirty="0"/>
              <a:t>60u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+12u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，投入综合值</a:t>
            </a:r>
            <a:r>
              <a:rPr lang="en-US" altLang="zh-CN" sz="2000" dirty="0"/>
              <a:t>4v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+15v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+8v</a:t>
            </a:r>
            <a:r>
              <a:rPr lang="en-US" altLang="zh-CN" sz="2000" baseline="-25000" dirty="0"/>
              <a:t>3</a:t>
            </a:r>
            <a:r>
              <a:rPr lang="zh-CN" altLang="en-US" sz="2000" dirty="0"/>
              <a:t>，其中</a:t>
            </a:r>
            <a:r>
              <a:rPr lang="en-US" altLang="zh-CN" sz="2000" dirty="0"/>
              <a:t>u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u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3</a:t>
            </a:r>
            <a:r>
              <a:rPr lang="zh-CN" altLang="en-US" sz="2000" dirty="0"/>
              <a:t>分别为产出与投入的权重</a:t>
            </a:r>
            <a:r>
              <a:rPr lang="zh-CN" altLang="en-US" sz="2000" dirty="0"/>
              <a:t>系数。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定义企业生产效率</a:t>
            </a:r>
            <a:r>
              <a:rPr lang="en-US" altLang="zh-CN" sz="2000" dirty="0"/>
              <a:t>h</a:t>
            </a:r>
            <a:r>
              <a:rPr lang="zh-CN" altLang="en-US" sz="2000" dirty="0"/>
              <a:t>为：总产出与总投入的比值，</a:t>
            </a:r>
            <a:r>
              <a:rPr lang="zh-CN" altLang="en-US" sz="2000" dirty="0"/>
              <a:t>则有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429000"/>
            <a:ext cx="2926080" cy="891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05" y="4308475"/>
            <a:ext cx="3272155" cy="18281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304800" y="2286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" y="1143000"/>
            <a:ext cx="79317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zh-CN" altLang="en-US" sz="2000" dirty="0"/>
              <a:t>因此，建立第一个企业的生产效率的优化模型</a:t>
            </a:r>
            <a:r>
              <a:rPr lang="zh-CN" altLang="en-US" sz="2000" dirty="0"/>
              <a:t>如下：</a:t>
            </a:r>
            <a:endParaRPr lang="zh-CN" altLang="en-US" sz="2000" dirty="0"/>
          </a:p>
        </p:txBody>
      </p:sp>
      <p:graphicFrame>
        <p:nvGraphicFramePr>
          <p:cNvPr id="3" name="Object 8"/>
          <p:cNvGraphicFramePr/>
          <p:nvPr/>
        </p:nvGraphicFramePr>
        <p:xfrm>
          <a:off x="1825150" y="1481297"/>
          <a:ext cx="4526915" cy="98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1676400" imgH="495300" progId="Equation.3">
                  <p:embed/>
                </p:oleObj>
              </mc:Choice>
              <mc:Fallback>
                <p:oleObj name="" r:id="rId2" imgW="1676400" imgH="4953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5150" y="1481297"/>
                        <a:ext cx="4526915" cy="9886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" y="2477770"/>
            <a:ext cx="6088380" cy="3098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304800" y="2286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" y="1143000"/>
            <a:ext cx="79317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zh-CN" altLang="en-US" sz="2000" dirty="0"/>
              <a:t>对模型进行转化：</a:t>
            </a:r>
            <a:endParaRPr lang="zh-CN" altLang="en-US" sz="2000" dirty="0"/>
          </a:p>
        </p:txBody>
      </p:sp>
      <p:graphicFrame>
        <p:nvGraphicFramePr>
          <p:cNvPr id="3" name="Object 8"/>
          <p:cNvGraphicFramePr/>
          <p:nvPr/>
        </p:nvGraphicFramePr>
        <p:xfrm>
          <a:off x="864713" y="1519080"/>
          <a:ext cx="6447790" cy="913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2387600" imgH="457200" progId="Equation.3">
                  <p:embed/>
                </p:oleObj>
              </mc:Choice>
              <mc:Fallback>
                <p:oleObj name="" r:id="rId2" imgW="2387600" imgH="4572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713" y="1519080"/>
                        <a:ext cx="6447790" cy="9131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1066800" y="2743200"/>
            <a:ext cx="4279900" cy="2197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304800" y="2286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" y="1143000"/>
            <a:ext cx="79317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zh-CN" altLang="en-US" sz="2000" dirty="0"/>
              <a:t>进一步求直接关于综合效率</a:t>
            </a:r>
            <a:r>
              <a:rPr lang="en-US" altLang="zh-CN" sz="2000" dirty="0"/>
              <a:t>STE</a:t>
            </a:r>
            <a:r>
              <a:rPr lang="zh-CN" altLang="en-US" sz="2000" dirty="0"/>
              <a:t>的对偶模型。可以利用</a:t>
            </a:r>
            <a:r>
              <a:rPr lang="en-US" altLang="zh-CN" sz="2000" dirty="0"/>
              <a:t>DEAP</a:t>
            </a:r>
            <a:r>
              <a:rPr lang="zh-CN" altLang="en-US" sz="2000" dirty="0"/>
              <a:t>直接进行结果求解与</a:t>
            </a:r>
            <a:r>
              <a:rPr lang="zh-CN" altLang="en-US" sz="2000" dirty="0"/>
              <a:t>分析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600" y="2667000"/>
            <a:ext cx="4480560" cy="31178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练习与</a:t>
            </a: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小结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数据包络分析法简介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-11430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1.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练习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7855" y="1447800"/>
            <a:ext cx="7908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某市教委需要对六所重点中学进行评价，其相应的指标如表所示。表中的生均投入和非低收入家庭百分比是输入指标，生均写作得分和生均科技得分是输出指标。请根据这些指标，评价哪些学校相对有效。</a:t>
            </a:r>
            <a:endParaRPr lang="zh-CN" altLang="en-US" sz="2000" dirty="0">
              <a:sym typeface="+mn-ea"/>
            </a:endParaRPr>
          </a:p>
        </p:txBody>
      </p:sp>
      <p:graphicFrame>
        <p:nvGraphicFramePr>
          <p:cNvPr id="30" name="表格 1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838200" y="2924175"/>
          <a:ext cx="7366000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79880"/>
                <a:gridCol w="1030605"/>
                <a:gridCol w="1144745"/>
                <a:gridCol w="1247140"/>
                <a:gridCol w="1183005"/>
                <a:gridCol w="1180465"/>
              </a:tblGrid>
              <a:tr h="396240">
                <a:tc>
                  <a:txBody>
                    <a:bodyPr/>
                    <a:p>
                      <a:pPr algn="ctr"/>
                      <a:r>
                        <a:rPr lang="zh-CN" altLang="en-US" sz="1800" dirty="0"/>
                        <a:t>学校</a:t>
                      </a:r>
                      <a:endParaRPr lang="zh-CN" altLang="en-US" sz="18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1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2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en-US" altLang="zh-CN" sz="18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800" dirty="0"/>
                        <a:t>4</a:t>
                      </a:r>
                      <a:endParaRPr lang="en-US" sz="18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dirty="0"/>
                        <a:t>5</a:t>
                      </a:r>
                      <a:endParaRPr lang="en-US" altLang="en-US" sz="18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zh-CN" altLang="en-US" sz="1800" dirty="0"/>
                        <a:t>生均投入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百元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年</a:t>
                      </a:r>
                      <a:r>
                        <a:rPr lang="en-US" altLang="zh-CN" sz="1800" dirty="0"/>
                        <a:t>)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89.39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86.25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/>
                        <a:t>108.13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/>
                        <a:t>106.38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62.40</a:t>
                      </a:r>
                      <a:endParaRPr lang="en-US" altLang="zh-CN" sz="18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zh-CN" altLang="en-US" sz="1800" dirty="0"/>
                        <a:t>非低收入家庭百分比</a:t>
                      </a:r>
                      <a:r>
                        <a:rPr lang="en-US" altLang="zh-CN" sz="1800" dirty="0"/>
                        <a:t>(%)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64.3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99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/>
                        <a:t>99.6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/>
                        <a:t>96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96.2</a:t>
                      </a:r>
                      <a:endParaRPr lang="en-US" altLang="zh-CN" sz="18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zh-CN" altLang="en-US" sz="1800" dirty="0"/>
                        <a:t>生均写作得分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分</a:t>
                      </a:r>
                      <a:r>
                        <a:rPr lang="en-US" altLang="zh-CN" sz="1800" dirty="0"/>
                        <a:t>)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25.2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28.2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/>
                        <a:t>29.4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/>
                        <a:t>26.4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27.2</a:t>
                      </a:r>
                      <a:endParaRPr lang="en-US" altLang="zh-CN" sz="18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zh-CN" altLang="en-US" sz="1800" dirty="0"/>
                        <a:t>生均科技得分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分</a:t>
                      </a:r>
                      <a:r>
                        <a:rPr lang="en-US" altLang="zh-CN" sz="1800" dirty="0"/>
                        <a:t>)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223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287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/>
                        <a:t>317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/>
                        <a:t>291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/>
                        <a:t>295</a:t>
                      </a:r>
                      <a:endParaRPr lang="en-US" altLang="zh-CN" sz="18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-11430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小结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521460"/>
            <a:ext cx="790892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优点：</a:t>
            </a:r>
            <a:endParaRPr lang="zh-CN" altLang="en-US" sz="2000" b="1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在处理多输出</a:t>
            </a:r>
            <a:r>
              <a:rPr lang="en-US" altLang="zh-CN" sz="2000" dirty="0">
                <a:sym typeface="+mn-ea"/>
              </a:rPr>
              <a:t>-</a:t>
            </a:r>
            <a:r>
              <a:rPr lang="zh-CN" altLang="en-US" sz="2000" dirty="0">
                <a:sym typeface="+mn-ea"/>
              </a:rPr>
              <a:t>多输入的有效性评价方面具有绝对</a:t>
            </a:r>
            <a:r>
              <a:rPr lang="zh-CN" altLang="en-US" sz="2000" dirty="0">
                <a:sym typeface="+mn-ea"/>
              </a:rPr>
              <a:t>优势；</a:t>
            </a:r>
            <a:endParaRPr lang="zh-CN" altLang="en-US" sz="2000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权重的确定以决策单元输入输出的实际数据求得，排除了很多主观因素，具有很强的</a:t>
            </a:r>
            <a:r>
              <a:rPr lang="zh-CN" altLang="en-US" sz="2000" dirty="0">
                <a:sym typeface="+mn-ea"/>
              </a:rPr>
              <a:t>客观性。</a:t>
            </a:r>
            <a:endParaRPr lang="zh-CN" altLang="en-US" sz="2000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DEA</a:t>
            </a:r>
            <a:r>
              <a:rPr lang="zh-CN" altLang="en-US" sz="2000" dirty="0">
                <a:sym typeface="+mn-ea"/>
              </a:rPr>
              <a:t>方法假定每个输入、输出之间确实存在某种联系，但不必确定这种关系的</a:t>
            </a:r>
            <a:r>
              <a:rPr lang="zh-CN" altLang="en-US" sz="2000" dirty="0">
                <a:sym typeface="+mn-ea"/>
              </a:rPr>
              <a:t>显式表达式。</a:t>
            </a:r>
            <a:endParaRPr lang="zh-CN" altLang="en-US" sz="2000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DEA</a:t>
            </a:r>
            <a:r>
              <a:rPr lang="zh-CN" altLang="en-US" sz="2000" dirty="0">
                <a:sym typeface="+mn-ea"/>
              </a:rPr>
              <a:t>方法所要求的样本量</a:t>
            </a:r>
            <a:r>
              <a:rPr lang="zh-CN" altLang="en-US" sz="2000" dirty="0">
                <a:sym typeface="+mn-ea"/>
              </a:rPr>
              <a:t>较少。</a:t>
            </a:r>
            <a:endParaRPr lang="zh-CN" altLang="en-US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缺点：</a:t>
            </a:r>
            <a:endParaRPr lang="zh-CN" altLang="en-US" sz="2000" b="1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DEA对异常值相当敏感；</a:t>
            </a:r>
            <a:endParaRPr lang="zh-CN" altLang="en-US" sz="2000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sz="2000" dirty="0">
                <a:sym typeface="+mn-ea"/>
              </a:rPr>
              <a:t>DEA</a:t>
            </a:r>
            <a:r>
              <a:rPr lang="zh-CN" altLang="en-US" sz="2000" dirty="0">
                <a:sym typeface="+mn-ea"/>
              </a:rPr>
              <a:t>分析时，数据须具有同类可比</a:t>
            </a:r>
            <a:r>
              <a:rPr lang="zh-CN" altLang="en-US" sz="2000" dirty="0">
                <a:sym typeface="+mn-ea"/>
              </a:rPr>
              <a:t>性。</a:t>
            </a:r>
            <a:endParaRPr lang="zh-CN" altLang="en-US" sz="2000" dirty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11188" y="333375"/>
            <a:ext cx="2592388" cy="647700"/>
          </a:xfrm>
          <a:prstGeom prst="roundRect">
            <a:avLst/>
          </a:prstGeom>
          <a:gradFill>
            <a:gsLst>
              <a:gs pos="10000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2000" strike="noStrike" noProof="1"/>
              <a:t>课件代码下载地址</a:t>
            </a:r>
            <a:endParaRPr lang="zh-CN" altLang="en-US" sz="2000" strike="noStrike" noProof="1"/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3019425" y="1289050"/>
            <a:ext cx="3103563" cy="307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圆角矩形 5"/>
          <p:cNvSpPr/>
          <p:nvPr/>
        </p:nvSpPr>
        <p:spPr>
          <a:xfrm>
            <a:off x="1227455" y="4690110"/>
            <a:ext cx="6689725" cy="7194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26980" name="文本框 4"/>
          <p:cNvSpPr txBox="1"/>
          <p:nvPr/>
        </p:nvSpPr>
        <p:spPr>
          <a:xfrm>
            <a:off x="1281430" y="4850130"/>
            <a:ext cx="65652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关注公众号：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科研交流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回复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课件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即可免费获取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6981" name="文本框 7"/>
          <p:cNvSpPr txBox="1"/>
          <p:nvPr/>
        </p:nvSpPr>
        <p:spPr>
          <a:xfrm>
            <a:off x="1346200" y="5564188"/>
            <a:ext cx="6553200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QQ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群：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729568748</a:t>
            </a:r>
            <a:endParaRPr lang="en-US" altLang="zh-CN" sz="2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  <a:p>
            <a:pPr algn="ctr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更多资料请关注微信公众号：科研交流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文本框 277505"/>
          <p:cNvSpPr txBox="1"/>
          <p:nvPr/>
        </p:nvSpPr>
        <p:spPr>
          <a:xfrm>
            <a:off x="1738313" y="2262188"/>
            <a:ext cx="5638800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9600">
                <a:latin typeface="Times New Roman" panose="02020603050405020304" pitchFamily="18" charset="0"/>
                <a:ea typeface="宋体" panose="02010600030101010101" pitchFamily="2" charset="-122"/>
              </a:rPr>
              <a:t>THE END</a:t>
            </a:r>
            <a:endParaRPr lang="en-US" altLang="zh-CN" sz="9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本次系列课原创出品，课件代码请关注公众号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1.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问题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引入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762000" y="1521460"/>
            <a:ext cx="7908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1 </a:t>
            </a:r>
            <a:r>
              <a:rPr lang="zh-CN" altLang="en-US" sz="2400" b="1" dirty="0"/>
              <a:t>效率评价</a:t>
            </a:r>
            <a:endParaRPr lang="zh-CN" altLang="en-US" sz="2400" b="1" dirty="0"/>
          </a:p>
          <a:p>
            <a:pPr indent="457200">
              <a:lnSpc>
                <a:spcPct val="150000"/>
              </a:lnSpc>
            </a:pPr>
            <a:r>
              <a:rPr lang="zh-CN" altLang="en-US" sz="2400" dirty="0"/>
              <a:t>如何评价企业的</a:t>
            </a:r>
            <a:r>
              <a:rPr lang="zh-CN" altLang="en-US" sz="2400" dirty="0"/>
              <a:t>生产效率？（综合效率）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90600" y="2906395"/>
            <a:ext cx="7783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效率：投入产出的比率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4" name="C9F754DE-2CAD-44b6-B708-469DEB6407EB-1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581400"/>
            <a:ext cx="6040120" cy="22536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516380"/>
            <a:ext cx="7908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某公司有</a:t>
            </a:r>
            <a:r>
              <a:rPr lang="en-US" altLang="zh-CN" sz="2000" dirty="0"/>
              <a:t>3</a:t>
            </a:r>
            <a:r>
              <a:rPr lang="zh-CN" altLang="en-US" sz="2000" dirty="0"/>
              <a:t>个企业，为评价各企业的生产效率，收集到反映其投入（固定资产年净值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、流动资金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、职工人数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3</a:t>
            </a:r>
            <a:r>
              <a:rPr lang="zh-CN" altLang="en-US" sz="2000" dirty="0"/>
              <a:t>）和产出（总产值</a:t>
            </a:r>
            <a:r>
              <a:rPr lang="en-US" altLang="zh-CN" sz="2000" dirty="0"/>
              <a:t>y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、利税总额</a:t>
            </a:r>
            <a:r>
              <a:rPr lang="en-US" altLang="zh-CN" sz="2000" dirty="0"/>
              <a:t>y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）的有关数据，</a:t>
            </a:r>
            <a:r>
              <a:rPr lang="zh-CN" altLang="en-US" sz="2000" dirty="0"/>
              <a:t>如下表：</a:t>
            </a:r>
            <a:endParaRPr lang="zh-CN" altLang="en-US" sz="2000" dirty="0"/>
          </a:p>
        </p:txBody>
      </p:sp>
      <p:graphicFrame>
        <p:nvGraphicFramePr>
          <p:cNvPr id="30" name="表格 1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93825" y="3048000"/>
          <a:ext cx="6551482" cy="2377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23035"/>
                <a:gridCol w="1657985"/>
                <a:gridCol w="1735249"/>
                <a:gridCol w="1735213"/>
              </a:tblGrid>
              <a:tr h="396240">
                <a:tc>
                  <a:txBody>
                    <a:bodyPr/>
                    <a:p>
                      <a:pPr algn="ctr"/>
                      <a:r>
                        <a:rPr lang="zh-CN" altLang="en-US" sz="2000" dirty="0"/>
                        <a:t>企业</a:t>
                      </a:r>
                      <a:endParaRPr lang="zh-CN" altLang="en-US" sz="20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en-US" altLang="zh-CN" sz="20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2000" dirty="0"/>
                        <a:t>2</a:t>
                      </a:r>
                      <a:endParaRPr lang="en-US" sz="2000" dirty="0"/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 dirty="0"/>
                        <a:t>3</a:t>
                      </a:r>
                      <a:endParaRPr lang="en-US" altLang="en-US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1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15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27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15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5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3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人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8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5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y</a:t>
                      </a:r>
                      <a:r>
                        <a:rPr lang="en-US" altLang="zh-CN" sz="2000" baseline="-25000" dirty="0"/>
                        <a:t>1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60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dirty="0"/>
                        <a:t>22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24</a:t>
                      </a:r>
                      <a:endParaRPr lang="en-US" altLang="zh-CN" sz="20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y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万元</a:t>
                      </a:r>
                      <a:r>
                        <a:rPr lang="en-US" altLang="zh-CN" sz="2000" dirty="0"/>
                        <a:t>)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12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6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dirty="0"/>
                        <a:t>8</a:t>
                      </a:r>
                      <a:endParaRPr lang="en-US" altLang="zh-CN" sz="20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-152400" y="533400"/>
            <a:ext cx="708914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简介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0" y="1447800"/>
            <a:ext cx="7268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决策单元（</a:t>
            </a:r>
            <a:r>
              <a:rPr lang="en-US" altLang="zh-CN" sz="2400" dirty="0"/>
              <a:t>DMU</a:t>
            </a:r>
            <a:r>
              <a:rPr lang="zh-CN" altLang="en-US" sz="2400" dirty="0"/>
              <a:t>）：指具有相同类型的部门、企业或同一企业的不同时期</a:t>
            </a:r>
            <a:r>
              <a:rPr lang="zh-CN" altLang="en-US" sz="2400" dirty="0"/>
              <a:t>等；在一定范围内通过一定数量生产要素产出一定数量的</a:t>
            </a:r>
            <a:r>
              <a:rPr lang="zh-CN" altLang="en-US" sz="2400" dirty="0"/>
              <a:t>产出。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投入指标：指</a:t>
            </a:r>
            <a:r>
              <a:rPr lang="en-US" altLang="zh-CN" sz="2400" dirty="0"/>
              <a:t>DMU</a:t>
            </a:r>
            <a:r>
              <a:rPr lang="zh-CN" altLang="en-US" sz="2400" dirty="0"/>
              <a:t>在经济活动中需要耗费的经济量，如固定资产、流动资金、职工人数、占用土地</a:t>
            </a:r>
            <a:r>
              <a:rPr lang="zh-CN" altLang="en-US" sz="2400" dirty="0"/>
              <a:t>等；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产出指标：指</a:t>
            </a:r>
            <a:r>
              <a:rPr lang="en-US" altLang="zh-CN" sz="2400" dirty="0"/>
              <a:t>DMU</a:t>
            </a:r>
            <a:r>
              <a:rPr lang="zh-CN" altLang="en-US" sz="2400" dirty="0"/>
              <a:t>的经济活动产生的成效，如销售收入、利税、产品数量、利润</a:t>
            </a:r>
            <a:r>
              <a:rPr lang="zh-CN" altLang="en-US" sz="2400" dirty="0"/>
              <a:t>等；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指标数据：是指投入、产出指标的实际观测</a:t>
            </a:r>
            <a:r>
              <a:rPr lang="zh-CN" altLang="en-US" sz="2400" dirty="0"/>
              <a:t>结果。</a:t>
            </a:r>
            <a:endParaRPr lang="zh-CN" altLang="en-US" sz="2400" dirty="0"/>
          </a:p>
        </p:txBody>
      </p:sp>
    </p:spTree>
    <p:custDataLst>
      <p:tags r:id="rId2"/>
    </p:custData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-152400" y="533400"/>
            <a:ext cx="708914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简介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0" y="1447800"/>
            <a:ext cx="726821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/>
              <a:t>通过对生产决策单元（</a:t>
            </a:r>
            <a:r>
              <a:rPr lang="en-US" altLang="zh-CN" sz="2400" dirty="0"/>
              <a:t>DMU</a:t>
            </a:r>
            <a:r>
              <a:rPr lang="zh-CN" altLang="en-US" sz="2400" dirty="0"/>
              <a:t>）输入与输出数据的研究，</a:t>
            </a:r>
            <a:r>
              <a:rPr lang="zh-CN" altLang="en-US" sz="2400" dirty="0">
                <a:solidFill>
                  <a:srgbClr val="FF0000"/>
                </a:solidFill>
              </a:rPr>
              <a:t>评价</a:t>
            </a:r>
            <a:r>
              <a:rPr lang="zh-CN" altLang="en-US" sz="2400" dirty="0">
                <a:sym typeface="+mn-ea"/>
              </a:rPr>
              <a:t>具有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相同</a:t>
            </a:r>
            <a:r>
              <a:rPr lang="zh-CN" altLang="en-US" sz="2400" dirty="0">
                <a:sym typeface="+mn-ea"/>
              </a:rPr>
              <a:t>类型的</a:t>
            </a:r>
            <a:r>
              <a:rPr lang="zh-CN" altLang="en-US" sz="2400" dirty="0">
                <a:solidFill>
                  <a:srgbClr val="FF0000"/>
                </a:solidFill>
              </a:rPr>
              <a:t>多指标投入、多指标产出决策单元相对有效性的多目标决策方法。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indent="457200" algn="just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/>
              <a:t>DEA方法有两种基本类型</a:t>
            </a:r>
            <a:r>
              <a:rPr lang="zh-CN" altLang="en-US" sz="2400" dirty="0">
                <a:solidFill>
                  <a:srgbClr val="FF0000"/>
                </a:solidFill>
              </a:rPr>
              <a:t>：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indent="457200" algn="just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/>
              <a:t>以</a:t>
            </a:r>
            <a:r>
              <a:rPr lang="zh-CN" altLang="en-US" sz="2400" dirty="0">
                <a:solidFill>
                  <a:srgbClr val="FF0000"/>
                </a:solidFill>
              </a:rPr>
              <a:t>投入</a:t>
            </a:r>
            <a:r>
              <a:rPr lang="zh-CN" altLang="en-US" sz="2400" dirty="0"/>
              <a:t>为导向的</a:t>
            </a:r>
            <a:r>
              <a:rPr lang="en-US" altLang="zh-CN" sz="2400" dirty="0">
                <a:solidFill>
                  <a:srgbClr val="FF0000"/>
                </a:solidFill>
              </a:rPr>
              <a:t>CCR</a:t>
            </a:r>
            <a:r>
              <a:rPr lang="zh-CN" altLang="en-US" sz="2400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假设</a:t>
            </a:r>
            <a:r>
              <a:rPr lang="zh-CN" altLang="en-US" sz="2400" dirty="0">
                <a:solidFill>
                  <a:srgbClr val="FF0000"/>
                </a:solidFill>
              </a:rPr>
              <a:t>产出效率不变，</a:t>
            </a:r>
            <a:r>
              <a:rPr lang="zh-CN" altLang="en-US" sz="2400" dirty="0"/>
              <a:t>得到</a:t>
            </a:r>
            <a:r>
              <a:rPr lang="zh-CN" altLang="en-US" sz="2400" dirty="0">
                <a:solidFill>
                  <a:srgbClr val="FF0000"/>
                </a:solidFill>
              </a:rPr>
              <a:t>投入最小化（</a:t>
            </a:r>
            <a:r>
              <a:rPr lang="en-US" altLang="zh-CN" sz="2400" dirty="0">
                <a:solidFill>
                  <a:srgbClr val="FF0000"/>
                </a:solidFill>
              </a:rPr>
              <a:t>STE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indent="457200" algn="just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dirty="0"/>
              <a:t>以</a:t>
            </a:r>
            <a:r>
              <a:rPr lang="zh-CN" altLang="en-US" sz="2400" dirty="0">
                <a:solidFill>
                  <a:srgbClr val="FF0000"/>
                </a:solidFill>
              </a:rPr>
              <a:t>产出</a:t>
            </a:r>
            <a:r>
              <a:rPr lang="zh-CN" altLang="en-US" sz="2400" dirty="0"/>
              <a:t>为导向的</a:t>
            </a:r>
            <a:r>
              <a:rPr lang="en-US" altLang="zh-CN" sz="2400" dirty="0">
                <a:solidFill>
                  <a:srgbClr val="FF0000"/>
                </a:solidFill>
              </a:rPr>
              <a:t>BCC</a:t>
            </a:r>
            <a:r>
              <a:rPr lang="zh-CN" altLang="en-US" sz="2400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假设</a:t>
            </a:r>
            <a:r>
              <a:rPr lang="zh-CN" altLang="en-US" sz="2400" dirty="0">
                <a:solidFill>
                  <a:srgbClr val="FF0000"/>
                </a:solidFill>
              </a:rPr>
              <a:t>投入要素不变，</a:t>
            </a:r>
            <a:r>
              <a:rPr lang="zh-CN" altLang="en-US" sz="2400" dirty="0"/>
              <a:t>得到</a:t>
            </a:r>
            <a:r>
              <a:rPr lang="zh-CN" altLang="en-US" sz="2400" dirty="0">
                <a:solidFill>
                  <a:srgbClr val="FF0000"/>
                </a:solidFill>
              </a:rPr>
              <a:t>产出最大化（</a:t>
            </a:r>
            <a:r>
              <a:rPr lang="en-US" altLang="zh-CN" sz="2400" dirty="0">
                <a:solidFill>
                  <a:srgbClr val="FF0000"/>
                </a:solidFill>
              </a:rPr>
              <a:t>TE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SE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PTE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-152400" y="533400"/>
            <a:ext cx="708914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简介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62000" y="1676400"/>
                <a:ext cx="7268210" cy="4523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CCR</a:t>
                </a:r>
                <a:r>
                  <a:rPr lang="zh-CN" altLang="en-US" sz="2400" dirty="0"/>
                  <a:t>：分析综合效率</a:t>
                </a:r>
                <a:r>
                  <a:rPr lang="en-US" altLang="zh-CN" sz="2400" dirty="0"/>
                  <a:t>STE</a:t>
                </a:r>
                <a:r>
                  <a:rPr lang="zh-CN" altLang="en-US" sz="2400" dirty="0"/>
                  <a:t>（规模效率</a:t>
                </a:r>
                <a:r>
                  <a:rPr lang="en-US" altLang="zh-CN" sz="2400" dirty="0"/>
                  <a:t>SE+</a:t>
                </a:r>
                <a:r>
                  <a:rPr lang="zh-CN" altLang="en-US" sz="2400" dirty="0"/>
                  <a:t>纯技术效率</a:t>
                </a:r>
                <a:r>
                  <a:rPr lang="en-US" altLang="zh-CN" sz="2400" dirty="0"/>
                  <a:t>PTE</a:t>
                </a:r>
                <a:r>
                  <a:rPr lang="zh-CN" altLang="en-US" sz="2400" dirty="0"/>
                  <a:t>）；</a:t>
                </a:r>
                <a:endParaRPr lang="zh-CN" alt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BCC</a:t>
                </a:r>
                <a:r>
                  <a:rPr lang="zh-CN" altLang="en-US" sz="2400" dirty="0"/>
                  <a:t>：分析纯技术效率</a:t>
                </a:r>
                <a:r>
                  <a:rPr lang="en-US" altLang="zh-CN" sz="2400" dirty="0"/>
                  <a:t>PTE</a:t>
                </a:r>
                <a:r>
                  <a:rPr lang="zh-CN" altLang="en-US" sz="2400" dirty="0"/>
                  <a:t>；</a:t>
                </a:r>
                <a:endParaRPr lang="zh-CN" alt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对于金融机构，我们可以综合利用</a:t>
                </a:r>
                <a:r>
                  <a:rPr lang="en-US" altLang="zh-CN" sz="2400" dirty="0"/>
                  <a:t>CCR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BCC</a:t>
                </a:r>
                <a:r>
                  <a:rPr lang="zh-CN" altLang="en-US" sz="2400" dirty="0"/>
                  <a:t>，分析综合效率、纯技术效率和规模效率，有如下</a:t>
                </a:r>
                <a:r>
                  <a:rPr lang="zh-CN" altLang="en-US" sz="2400" dirty="0"/>
                  <a:t>关系：</a:t>
                </a:r>
                <a:endParaRPr lang="zh-CN" alt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𝑆𝑇𝐸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𝐶𝐶𝑅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𝑃𝑇𝐸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𝐵𝐶𝐶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2400" i="1" dirty="0">
                        <a:latin typeface="Cambria Math" panose="02040503050406030204" charset="0"/>
                        <a:cs typeface="Cambria Math" panose="02040503050406030204" charset="0"/>
                      </a:rPr>
                      <m:t>𝑆𝐸</m:t>
                    </m:r>
                  </m:oMath>
                </a14:m>
                <a:endParaRPr lang="en-US" altLang="zh-CN" sz="24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STE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PTE</a:t>
                </a:r>
                <a:r>
                  <a:rPr lang="zh-CN" altLang="en-US" sz="2400" dirty="0"/>
                  <a:t>分别可以用两个基本类型求解，</a:t>
                </a:r>
                <a:r>
                  <a:rPr lang="en-US" altLang="zh-CN" sz="2400" dirty="0"/>
                  <a:t>SE</a:t>
                </a:r>
                <a:r>
                  <a:rPr lang="zh-CN" altLang="en-US" sz="2400" dirty="0"/>
                  <a:t>可以由前两者计算</a:t>
                </a:r>
                <a:r>
                  <a:rPr lang="zh-CN" altLang="en-US" sz="2400" dirty="0"/>
                  <a:t>得出。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676400"/>
                <a:ext cx="7268210" cy="4523105"/>
              </a:xfrm>
              <a:prstGeom prst="rect">
                <a:avLst/>
              </a:prstGeom>
              <a:blipFill rotWithShape="1">
                <a:blip r:embed="rId2"/>
                <a:stretch>
                  <a:fillRect r="-2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3"/>
    </p:custData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251575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sz="28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数据包络分析法简介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447800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>
                <a:sym typeface="+mn-ea"/>
              </a:rPr>
              <a:t>DEA</a:t>
            </a:r>
            <a:r>
              <a:rPr lang="zh-CN" altLang="en-US" sz="2000" b="1" dirty="0">
                <a:sym typeface="+mn-ea"/>
              </a:rPr>
              <a:t>有效性</a:t>
            </a:r>
            <a:endParaRPr lang="zh-CN" altLang="en-US" sz="2000" b="1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400"/>
            <a:ext cx="7536180" cy="2781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1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2.xml><?xml version="1.0" encoding="utf-8"?>
<p:tagLst xmlns:p="http://schemas.openxmlformats.org/presentationml/2006/main">
  <p:tag name="KSO_WM_UNIT_TABLE_BEAUTIFY" val="smartTable{0758f7e6-3f1b-4228-888e-fda022074b9c}"/>
  <p:tag name="TABLE_ENDDRAG_ORIGIN_RECT" val="486*150"/>
  <p:tag name="TABLE_ENDDRAG_RECT" val="127*245*486*150"/>
</p:tagLst>
</file>

<file path=ppt/tags/tag103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5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6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7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8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9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1.xml><?xml version="1.0" encoding="utf-8"?>
<p:tagLst xmlns:p="http://schemas.openxmlformats.org/presentationml/2006/main">
  <p:tag name="KSO_WM_UNIT_TABLE_BEAUTIFY" val="smartTable{0758f7e6-3f1b-4228-888e-fda022074b9c}"/>
  <p:tag name="TABLE_ENDDRAG_ORIGIN_RECT" val="486*150"/>
  <p:tag name="TABLE_ENDDRAG_RECT" val="127*245*486*150"/>
</p:tagLst>
</file>

<file path=ppt/tags/tag112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3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5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6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7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8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9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1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2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3.xml><?xml version="1.0" encoding="utf-8"?>
<p:tagLst xmlns:p="http://schemas.openxmlformats.org/presentationml/2006/main">
  <p:tag name="KSO_WM_UNIT_TABLE_BEAUTIFY" val="smartTable{0758f7e6-3f1b-4228-888e-fda022074b9c}"/>
  <p:tag name="TABLE_ENDDRAG_ORIGIN_RECT" val="486*150"/>
  <p:tag name="TABLE_ENDDRAG_RECT" val="127*245*486*150"/>
</p:tagLst>
</file>

<file path=ppt/tags/tag12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5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6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7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8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9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ABLE_BEAUTIFY" val="smartTable{0758f7e6-3f1b-4228-888e-fda022074b9c}"/>
  <p:tag name="TABLE_ENDDRAG_ORIGIN_RECT" val="486*150"/>
  <p:tag name="TABLE_ENDDRAG_RECT" val="127*245*486*150"/>
</p:tagLst>
</file>

<file path=ppt/tags/tag131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2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  <p:tag name="KSO_WM_SPECIAL_SOURCE" val="bdnull"/>
</p:tagLst>
</file>

<file path=ppt/tags/tag13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6.xml><?xml version="1.0" encoding="utf-8"?>
<p:tagLst xmlns:p="http://schemas.openxmlformats.org/presentationml/2006/main">
  <p:tag name="KSO_DOCER_TEMPLATE_OPEN_ONCE_MARK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96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数据分析总结"/>
  <p:tag name="KSO_WM_TEMPLATE_CATEGORY" val="custom"/>
  <p:tag name="KSO_WM_TEMPLATE_INDEX" val="20204427"/>
  <p:tag name="KSO_WM_UNIT_ID" val="custom20204427_1*a*1"/>
  <p:tag name="KSO_WM_UNIT_ISNUMDGMTITLE" val="0"/>
</p:tagLst>
</file>

<file path=ppt/tags/tag9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输入你的副标题，文字是您思想的提炼。"/>
  <p:tag name="KSO_WM_TEMPLATE_CATEGORY" val="custom"/>
  <p:tag name="KSO_WM_TEMPLATE_INDEX" val="20204427"/>
  <p:tag name="KSO_WM_UNIT_ID" val="custom20204427_1*b*1"/>
  <p:tag name="KSO_WM_UNIT_ISNUMDGMTITLE" val="0"/>
</p:tagLst>
</file>

<file path=ppt/tags/tag98.xml><?xml version="1.0" encoding="utf-8"?>
<p:tagLst xmlns:p="http://schemas.openxmlformats.org/presentationml/2006/main">
  <p:tag name="KSO_WM_SLIDE_ID" val="custom2020442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9、12、17、20、21、22、23、24、28、30、34、38"/>
  <p:tag name="KSO_WM_TEMPLATE_MASTER_THUMB_INDEX" val="12"/>
  <p:tag name="KSO_WM_SPECIAL_SOURCE" val="bdnull"/>
</p:tagLst>
</file>

<file path=ppt/tags/tag99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UxODc1MjMwNzk2IiwKCSJHcm91cElkIiA6ICI0Nzc5ODcxNjkiLAoJIkltYWdlIiA6ICJpVkJPUncwS0dnb0FBQUFOU1VoRVVnQUFCQ2dBQUFHTkNBWUFBQURUZ1VBR0FBQUFDWEJJV1hNQUFBc1RBQUFMRXdFQW1wd1lBQUFnQUVsRVFWUjRuT3pkZFdEVjFmL0g4ZWQyTjlZYlk0TUZEQVlEcE5FZmlIUklsNGdvSVNJaDBxS2lLQ0ZJS1ExU0VvS0NnRXAzZDNkM3loaU0zRWFzNi83KzJKY3IxeVV3dlFLdngxKzduOCtKOTczaWR1Lzdudk0rVmhHeFJpTWlJaUlpSWlJaUl2OENweXhXVmlsZHQvNjNBeEVSRVJFUkVSRVIrVHNsS0VSRVJFUkVSRVRFNHBTZ0VCRVJFUkVSRVJHTFU0SkNSRVJFUkVSRVJDeE9DUW9SRVJFUkVSRVJzVGdsS0VSRVJFUkVSRVRFNHBTZ0VCRVJFUkVSRVJHTFU0SkNSRVJFUkVSRVJDeE9DUW9SRVJFUkVSRVJzVGdsS0VSRVJFUkVSRVRFNHBTZ0VCRVJFUkVSRVJHTFU0SkNSRVJFUkVSRVJDeE9DUW9SRVJFUkVSRVJzVGdsS0VSRVJFUkVSRVRFNHBTZ0VCRVJFUkVSRVJHTFU0SkNSRVJFUkVSRVJDeE9DUW9SRVJFUkVSRVJzVGdsS0VSRVJFUkVSRVRFNHBTZ0VCRVJFUkVSRVJHTFU0SkNSRVJFUkVSRVJDeE9DUW9SRVJFUkVSRVJzVGdsS0VSRVJFUkVSRVRFNHBTZ0VCRVJFUkVSRVJHTFU0SkNSRVJFUkVSRVJDeE9DUW9SRVJFUkVSRVJzVGdsS0VSRVJFUkVSRVRFNHBTZ0VCRVJFUkVSRVJHTFU0SkNSRVJFUkVSRVJDeE9DUW9SRVJFUkVSRVJzVGdsS0VSRVJFUkVSRVRFNHBTZ0VCRVJFUkVSRVJHTFU0SkNSRVJFUkVSRVJDeE9DUW9SRVJFUkVSRVJzVGdsS0VSRVJFUkVSRVRFNHBTZ0VCRVJFUkVSRVJHTFU0SkNSRVJFUkVSRVJDeE9DUW9SRVJFUkVSRVJzVGdsS0VSRVJFUkVSRVRFNHBTZ0VCRVJFUkVSRVJHTFU0SkNSRVJFUkVSRVJDeE9DUW9SRVJFUkVSRVJzVGdsS0VSRVJFUkVSRVRFNHBTZ0VCRVJFUkVSRVJHTFU0SkNSRVJFUkVSRVJDek94dElCaUlpSWlNanpJeWc0aENPbnJyQmk0K0UwMnhYTTY4UG5IOWN6dXpiMnA5V2MvL05HbXYxNnRLOUhnWHcrcHNjWEx0OWd6UFRWbWt0emFTN05wYmxTbUt0SCszb1VMcEF6elhHZUowcFFpSWlJaUVpR3pWdXhoM09YMDM1VERaQ1FtRWhFWkhTeWErbUppb2t6NnhjVkU2ZTVOSmZtMGx5YUs1VzVJcUpqMGgzbmVXSVZFV3MwV2pvSUVSRVJFWGsrakpxNjBwU2dxRlc1T0FGNXZGTnM1MkJuaTYrM3U5bTE0SnRoNmI2WnorbmxqcjI5cmVseGRIUWMxMitGcGRsSGMya3V6YVc1WHFhNUpzL2VZTHJXczBNRENnYjRwTlQ5UDgwcGk1VlZTdGVWb0JBUkVSR1JESnUzWWc5WHI0ZVFrSmhJbzVxbGtyM3BGaEdSZjliazJSdTVGSGdMZVBFU0ZOcmlJU0lpSWlJWjFxeGhPZUlUa2k5WEZoRVJlVlk2eFVORVJFUkVSRVJFTEU0cktFUkVSRVJFUkVTZUU3NWU3bGdCQm9NMURnNVpMQjFPcGxJTkNoRVJFUkY1SXRyaUlTSmlXVFlHQTA2T2RwWU80Nm1wQm9XSWlJaUlQRE1WeVJRUmtYK0tFaFFpSWlJaWttRkJ3U0djL3pQcG1OSDBqc2dURVJGNUVpcVNLU0lpSWlJaUlpSVdweFVVSWlJaUlpSWlJcytKWmVzUGNlTldHQWFETmMwYWxzUFAxOFBTSVdVYUpTaEVSRVJFUkVSRW5oUEJ0OEs0RkhnTGdLaW9XQXRIazdtMHhVTkVSRVJFUkVSRUxFNEpDaEVSRVJFUkVSR3hPRzN4RUJFUkVaRi9oWnVMbzZWRGtIL1ovWWVSbGc1QlJKNGpXa0VoSWlJaUlpSWlJaGFuRlJRaUlpSWlrbUhOR3BZalBDS2FxSmc0Y25xNVd6b2NFUkY1Z1NoQklTSWlJaUlaNXVmclFYeENJaEdSMFpZT1JVUkVYakRhNGlFaUlpSWlJaUlpRnFjVkZDSWlJaUlpSWlMUGlVWTFTeEVibDRDRG5TMSt2aDZXRGlkVEtVRWhJaUlpSWhrV0ZCeGlWb1BDM3Q3VzBpR0ppTHhVZkwzZHNURVljSEswczNRb21VNEpDaEVSRVJISnNIa3I5bkR1OGcwQU9yZXFTVUNlSEJhT1NFUkVYaFNxUVNFaUlpSWlJaUlpRnFjVkZDSWlJaUlpSWlMUGllQ2JZV1kxS0J3Y3NsZzZwRXlqQklXSWlJaUlpSWpJYzJMWmhrTmNDcndGUU04T0RTZ1k0R1BoaURLUHRuaUlpSWlJaUlpSWlNVXBRU0VpSWlJaUlpSWlGcWNFaFlpSWlJaUlpSWhZbkJJVUlpSWlJaUlpSW1KeFNsQ0lpSWlJU0liNStYcFFNSzhQQVhtOGNMQ3ovVWZuT25yc09OZXVYOCswOFJJVEU3bDkrdzR4TVRFcDNrOUlTTUJvTkQ3VjJMR3hzV3pjdEpuRXhNUlUyeHcvY1pLZHUzWVRIeC8vVkhOQTBuUFl1bTA3d1RkdVBQVVlJaUwvVlRyRlEwUkVSRVF5ckZuRGNzUW5KQklSR2YyUHp6WDR1MkhVcVYyVGp6OXFhN3AyL3Z3RkxseThsRzdmQXZrREtGaXdnTm0xMExBdzJuZnN3dGM5djZCQytiSm05MkxqNG5pMzZmdDA3dlF4ZFd2WE1sMS9xL0Y3dEcvWGhyY2Exazl6dnUwN2RqRis0bVNpbzJOb1VMOXVpbTBXTFY3SytRc1hxVkMrWExyeHArYlBLMWNZTzI0aUpVb1VaL0NBZms4OWpvaklmNUVTRkNJaUlpTHkzTmgvNENEekZ5NU90MTNUZDk5SmxxRDR1NGZoNFZ5K2RCbUErSVFFQUs1ZHU4NnhZOGZOMmwwUERqYTdWcUpFY2F5c3JNemFWSCt6S3F0V3IrVzNQK1pScFVvbFhKeWR6ZTRialViT25iOUEwU0tGay9WOTNONTkrOU45YmdYeUIzRHMySEVXTDEyT3I0OTNxdTF5NWNwSnJwdzVUZlB2M3JPUExWdTNjZUhpSlI0OGVBQ0FxNnNyL25seTA2N05oK1RKazl2VTk2M0c3NlVady9JbEM5S05VMFRrU1NsQklTSWlJaUxQbmZtL3owNzFYdE1XclRJMFJsRFFOWDZZTU1uczJ1WXQyOWk5WjYvWnRXM2JkN0wvd0VIVDR4blRKaE1mSDA5NFJJUlp1MGFOR25ENjlCa2VQbnhvdG8zRFBXdFdUcDQ2VFdSa0pLVkwvMSthTVgwL2JHU0dZZ2VZT1N2MTF3Q2dSYlAzYU5HOEtkSFJNUXdkUHBJalI0OWhiVzJOZjU3YzVNN3RSMVJVRk5ldVhlZkkwV05jRFFveVMxQThVckprQ1F6VzJoVXU4bC9pNitXT0ZXQXdXT1Bna01YUzRXUXFKU2hFUkVSRVhtSkdvNUdidDBLNGVlc09zUm1zalpDWWFDUTZOdTZKNTZwV29WUzZiWGJzM1BYWVBJa0VCOTh3WFFzSXlHZTZaMjl2RDhDREJ3OTU4UENCYWFYQWt5aFN1QkMvVEo4Sy9MWEY0OE5XN3lmYjR2Ris4NmJKdG5qczJidWY0U05IcHpqdTJuVWJ6QjR2WDdLQVhidjNBSER2M24zV3JGdWZySSt2dHpjbFM1WmcrdFFmMDR4NTg5WnRMRjZ5bE0rNmR5Ti9RRUNhYloyY0hBSDRkYzVjamh3OVJza1N4Zm44MDAvSWxzM2QxTVpvTkhMcytBbWNuWnhTSEtOdnI1Nm0xMXBFL2hzYTFTcUZqY0dBazZPZHBVUEpkRXBRaUlpSWlMeWs3b2FFc1g3ekh1Nkczc3R3bnhzaHNVVEZKR0xFaUplN0xYWlpNdjd0ZWtZU0ZDTkgvMkQyK05EaEl4dzZmQVNBamg5L2xLejk4aFVybWI5d2NacGJEcHEyK0lEbzZMOEtZejZlV0hqVXp3cXd0N2ZEeG1EKzl0amUzZzRibStSdm1Zc1VLVVMvdnIzU2ZUNEFrWkdSYk4yMkhZRGYvNWlmWXB0S0ZjdFRzbVFKSWlJakdEMTJQTzgzYjByNWN1WjFNbmJzM00yOCtRdHAwcmdSNWN1VkpTRWhnWFhyTjFLbGNrV2MvcGRnaUlxS1l1eTRpWlF2OXdaVnExUTI5UVBvMnFXaldYSUN3TXJLaWxkTGxzalE4eEFSK2FjcFFTRWlJaUx5RWpwNTVpSmJkeDdFdzkyTnVqVXJrc016RzY0dVRtbldSd0FZTlhVbDV5NG5uU0JScDBabEF2TGt5TlM0SGs4ME5HbjZQblhyMUtKOXV6YW1hM1BtL3Y3RVkzN1N0UXNKQ2ZIczNYZUEzWHYyMHJCK1BRb1VTRnA5Y1BIaUpYcjAvQ3ZSTUdIU1pDWk1tbXpXZjhxMDZVeVpOdDBzUHZlc1dYbTlkRkxDWmY3Q3hieGFvamdGQ3hiQWFEU3liUGxLS2xZc2o2ZUhCd0FMRnkwaE1qS0tjbVhMMFB2cm5xWnhseTFmeVl4ZlpqSGhoOUdtN1JVNXNtZkgwOE9EWVNORzA2QitYVDVxMnhwcmEydm1MMWpFZ2tWTCtLUnJaNnBWclV4MGRBeWp4NDdqNEtIRHVMZzRVNmxpQlM1ZHZzeW9NZU80YytjdTVSOHJBaG9aR2ZuRXI1bUlpQ1VvUVNFaUlpTHlrcmtiRXNiV25RY3BWamlBU3VWS1lURDhOMnNNR0kxR3JET2gva0dsaXVVQjJMUjVLd0JGaWhRMm5lSng4WDhuZ25UcjBva2lSUXFsT3NiNjlSdFp1bnhsc3V2N0R4eGt6dHpmdVhuekZnVUxGdURldlhzc1dyeVU5UnMyTVh6b1lPTGk0bG13YUFrQWQrNkdtUFVORFFzRHdOUFR3M1ROeWNtSi90LzBac3EwNmF4YXZaWlhTNVRnV25Bd2MzK2ZoNVdWRmVNbi9zZ1A0eWNDWUdkblI1OWVQWG05ZENsQ1E4UG8zYmMvbmg2ZWpCZzZoSHo1OHByR0xQUktRVTZjUE1XVXFkUDU2c3ZQY1hSMGZLTFhUMFRrMzZJRWhZaUlpTWhMeEdnMHNuN0xYanpjM2Y3VHlRbElxa0ZoTUJqU2JaT1JKTWJEOEhCT25qb053UDM3OTdseDR5WStqNTJBNGVqb2dLdUxhNnI5N1ZLb3d4QjI3eDRUSms0bVowNWZPclJ2QjRDN3V6dDlldmZrbS82REdEUmtHTVdLRlNFNk9wcWlSUXB6SmZBcVJxUFJ0RXJsNXMxYnVMbTZtclpuUEdKdGJVMlhUaDJvVWYxTkNoYklUK0dIRDhubW5wWHNucDdFeHNVeGFmSlVZbU5qNmRlM0Y3bjkvQURJbHMyZFFkLzJJMjllZit6c3pQZWx0MjN6SVgyKytaYkRSNDdTcVd0M21yMzNMalZyVmllTHJXMjZyNXVJL1Bjc1czK0lHN2ZDTUJpc2FkYXdISDYrSHVsM2VrNG9RU0VpSWlMeUVybDVLNFM3SVdIVXJWbnhQNW1jV0w5aGsrbm54TVJFQWdPdm1sMHovcTE5VEV3c1diS2svMEY3KzQ2ZEdBd0dFaElTK1AyUCtTeGR0b0tSdzc4ejNSOHhhdXdUeFptWW1NaW8wVDhRRlJYRndBSDlzTGYvS3lsUXVGQWh1blRxd0xnSms4aWJOdy90Mm55SW82TWpFeVpOSnZqR1RYTDYrZ0J3NmRKbC9QM3pwRHBIRmx0Yit2WWJRUGx5WmFsZnJ3N256MTlnMU5oeFNVbVFYajI1Y2lXUUR0OTFZOVNJb2NUR3hqSnF6RGlhTkhtYk9yVnFtbTNWeVIrUWoxSER2MmY4eEI4NWYrRWlVMythd2J3RkMybmM2QzBhMUsrTGJScUppcFJPUkhsME9vaUlXRWJ3clRBdUJkNENJQ29xMXNMUlpDNGxLRVJFUkVSZUlqZHYzUUVnaDJjMkMwZVNzb2svVGpGN2ZQRFFZUTRlT214NjNPU2R0ODN1UDNqNElOa0toSlNzWGJlQjExNHR5Yjc5QjJqVzlGMyttTCtBWVNORzAvckREd0Q0NnN2UEtWRzhlS3I5VjZ4YXpiejVDMDJQNXk5Y3pJbVRwL2lrYTJmOC8zWTg1OW16NTNCeGRxWjd0eTVVS0Y4V0J3Y0hMbC8rRTRDVHAwNlIwOWVIdXlFaDNMNXpoeXBWS2lXYjYrN2RFSDc3WXg2Yk5tL0YxZFdWT3JWZFdMQndNYi85TVo5YU5hdnpVYnMyV0Z0WmtkZmZINE9OZ2FIRFI5TDc2NTc0K3Zvd2VjcFBiTmk0bVc2ZE81cHQ4OGlkMjQrUnc3OW45NTY5ekYrd21EK3ZYT0dYV2JOWnMyNDlQYi80akFMNTg2ZjR2Rk02WnZUeGxTY2lJcGxKQ1FvUkVSR1JsOGlqbzBSZFhkTC9VRzhKajRwUTNycDFtNDg3ZGFWeng0K3BXK2V2WXovL1hpVHoxdTA3ZUdSTE85bHkrTWhSQWdPdjB1U2R0OW0zL3dEdTd1NTBhTitPNVN0WG13cElSa1pHOGVEaGcxVEhpSW1PTm50Y3IwNXRIQjBjOFBIeHBsT1g3dlQ2Nmd0VFFtRHVIL001ZGVvME02YjlpSU9EQXdCNTgvcmo0dXpNdm4wSHFGMnpCdnYySFFDZ1JQRmlwakVURXhQNWFmb3ZyTis0aWJpNE9HcFVyMGJiTmg4eWROaElUcDQ2amJXMU5UdDM3V0hEeHMzRVAzWWs3TjI3SWF4WnU0NkIzMzdEa3FYTCtYWE9iM3p4Vlc5YXRXekJPNDBibWRwWldWbFJvWHc1S3BRdng3NzlCL2gxem04RUJWMmp6emNER1BiOUlBTHkvWFdNNnlNNlpsUkUvazFLVUlpSWlJaThoTkk3cmNQU1FzTkNBUWk4ZWpYVk5na0pDVnk1RW9pdmp6ZXJWcStsZnIwNnlkb1lqVWJtL1BZSDNsNWVGQ3RTeEhTOWNxV0tWQ2hmamovL3ZBSWtYN21SSGxkWEY5NXFXSi9iZCs2UW1KaEkzLzRER1RUZ0d4TGlFemgyN0RoMWE5ZkMzZjJ2SXoydHJLd29VNlkwVzdmdElDUWtsRTJidCtEaTdFeXhvbi9GWkcxdHpkV2dJTEo3ZXRLMWN3ZUsveTk1VWJSSVllenM3UERMbFpNY09YTGc0WkVOTnpjM1hGMWRjSEp5WXU1djh6aHc2REF0MzIvT080MGI0ZStmaHhHanhpU3JSZkc0TjhxOHp2Kzk5aXFqeHZ6QW5yMzcrV1htYklZTSt2YUpYZ01Sa2N5bUJJV0lpSWlJL09kY3VaS1VtRmk5WmgzVzF0WjgvRkhiWkVtVjA2ZlBFQjBkVFVob0dGTi9tbUZLVU9USW5oMW5aMmNBSGp4NHdLVkxsMm4vVVJ2NFcwN0dZRERnNCtOTm4xNDlLVnpvRmR6YzNFeHpUcHYrTTBzVy9tR2FNL2pHRGE1ZURVb1daNDdzMlJreStGdDY5ZWxIdjI4SGs5M1RFd2NIQjVvM2V6ZFoyK3B2Vm1QVDVxMk1HanVPaTVjdTA2QiszV1JGUUx0MjZZaW5wNmRaQWN1Vzd6YzNhek5oMG1RMmJOeHNXbTNTc2tWVDdPenNUR1A5MzJ1dk1tYlVjTHk5dkZKOWZRRnNiVzFwMi9wRDl1emR6NW16NTlKc0t5THliMUNDUWtSRVJFUXlyRm5EY29SSFJCTVZFMGRPTC9mME96eWxZOGRQNE9ucFFhT0dEWmp4eXl5aW82UDVwR3RuM21yWWdLcFZLd093Y3ZVYXJLeXNlTDEwS1RadTJtenFPMzNhajZhZjNkemNxUDVtTldyWHJNR0Rody9ONXJoOTV3NnhzYkhreXBXVGgrSGhQQXdQQitCS1lDQXV6czVjRHc0MmE1OHJWMDZ1WGI5T3JwdzV6YTU3ZTNreGVFQi9ldlhwUitEVnE3ejd6dHRtcXljZUtWYTBDQVVMNU9mVXFkTVlEQWJlYWxEZjdINXNYQndoSWFHRWhJU20rZHFFaGQwRDRNVEpVMm0yQ3drSnBYaXhvbW1lZFBJb0FlUDR2NjBvSWlLV3BBU0ZpSWlJaUdTWW42OEg4UW1KUkVSR3A5LzRLVVZHUm5MbzhCRnFWSzlHbzdjYWNPZnVYWmF2V0VWOGZBS2ZkZStLcTZzTHg0NGRaOC9lL1ZTc1VKN3Nuc21QMk51NGFUUG5MMXlrMVFmdjA3VnpoeFNQS3gweGFpem56MTlJTlk0dTNUNUw4ZnFqbFF1UGk0aU1KRG9tQm9BMTZ6WlFzVUo1c3lLVmp3VGt5OGY1Q3hmeDlmRW1lM1pQczN2M3d1N1J0OStBVk9QNXU0eTBYYjVrQVQyLzdrdXo5NXJ3Mm1zbHpVN3NpSWlJWU1ZdnN3QjQ0NDB5R1o1WFJPU2ZvZ1NGaUlpSWlQeW5yTit3aVppWUdHclhyQUhBUjIxYmMrM2FkYlp0MzBHMXFwWEptZE9YMFQrTUowdVdMSHo0d2Z0czJib3QyUmgzUTBKWnUyNEQ3elpwak12L3RudjgzYWpoM3llN052ZTNQNWkzWUJFRkN4Ymc0Y09IRFA5K0NGbXp1cVVaYjFEUU5iNGJPZ0puSnlkYWZmQStreVpQcGQrQXdRd2RNcERjdWYxTTdUWnMzTXlhZGVzeEdBd0VYYnZPbEduVDZkcTVvK2wrdG16dS9EQm1aTHF2ejd6NUM5aXpkMytHMmdKY3VIaVJJVU9IWTJ0clMyNC9QNXhkbkltTWlPUktZQ0J4Y1hIa0Q4aEg2dzlicHRqM3UyRWprNTNpQVZDMVNpV3FWcW1jb2ZsRlJESktDUW9SRVJFUitjK0lpSWhnMGVLbHZQWnFTZno5OHdCSjJ4Qysrdkp6emwrNFNFNWZYNzc1ZGlEMzd0Mm5hK2VPZUh0N3dmKzJLUmlOUnRPV2hiQ3dNS3l0cmRNOTRlT1JoSVFFL3BpL2tIa0xGbEd0YW1XNmRPcEE3Nzc5K2FwM1gzcDk5U1g1OHZxbjJPLzgrUXNNL200WXNYRnhEQm5VbndMNTgyTmphOFBZSHlidzdhQWhUSjQ0SG50N085WnQyTWlQazZlUk5hc2Jnd2YyWjh6WUNheGJ2eEdqMFVqbmpoOWpNQml3c2JGSmRaN0hQYXF2a1pHMkFEMCs3ODcrL1FmNTg4OC9DYnAyallTRUJGeGNuQ2xhcERBVktwU2p4cHZWVWx4aEFuRHMyUEVVcjc5U3NFQ0c1aGFSek5lb1ppbGk0eEp3c0xQRnp6ZjVDckxubVJJVUlpSWlJcEpoUWNFaFpqVW83TzF0MCsvMEJINlpOWnZ3aUFqYXRmM1E3THFqb3lQT3pzNTgxYnN2SVNHaE5HeFFqOXExa2xaWU9EazZBckJtN1hxS0ZpMU1lSGdFQnc0ZXdpOVhybFEvZUQ4U0d4ZkhybDE3V0xob01VSFhybE81VWtVKzZkb1pHeHNiQnZUL2hvR0R2K2VMbnIyb1ZiTTZEZXJWeGM4dkY1Q1VERm05ZGgwLy8vSXJ0cmEyRE96Zmx3TDU4d05RdFhJbDdvWGR3OGZIbXl4WmJKazVhemFMbHk0bmExWTNoZ3o4bHR5NS9SalF2dys5KzM3TCtnMmJ1QjU4ZzgrN2R5TkhqdXlaK2xvK1VyVnlKYXBXcnZSRWZWTGF4aUlpL3cyKzN1N1lHQXc0T2FaK1VzL3pTZ2tLRVJFUkVjbXdlU3YyY083eURRQTZ0NnBKUUo0Y21Ucit6bDI3ZWJkSlkvTGt6bTEyUGZEcVZiN3UvUTF4Y1hIVXExdWI5dTNhbU82VkwxK1doWXVYTUdYYWROTTFHeHNiMnJVeFQzS1lqUmQ0bGJtL3orUG9zZU5FUjBmajZlSEI1NTkrUXJXcWYyMWJjSFYxWWVqM2c1Zzk1emRXckZ6Tm1yWHI4Zlh4WWV6bzRTeFl0SVNGaTViZzQrTk52NzY5a2hYT2ZMdFJReUlqbytqVnR6OW56NTdETDFkTyt2WHRuYlRpQTNCM2QyZlk5NE1aL04wd1RwMDZ6YkNSb3hremN0aXp2SFFpSXM4OUpTaEVSRVJFNUQrangyZmRlYjEwcVdUWDgrVE9UWWYyN1hnWUhzNjc3N3h0ZHMvVHc0TnBreWR5NmRKbDR1UGpNZGpZa0N0bnpqUnJSM2g1ZVhIaDRrVUtGM3FGYXRXcVVMRjhPV3hza3I4MXptSnJ5MGR0VzFPblZrMldMbCtCdGJVMURnNE92UE4ySXhJU0VtalI3RDNzN2UxVG5NUFIwWUZDcnhURTI4dUx6aDNiNC9DM2t6S3lablZqNlBlRG1EbHJObTlXclpLUmx3ZElPcG5rVWFKRFJPUkZZaFVSYXpSYU9nZ1JFUkVSK1hmc08zU0NmUWRQMEwzaiswL1ZmOVRVbFUrOWdzTE54ZkdwNXZ5blBGNnpRdjRaOXg5R1dqb0VrUmRPOE0wd3N4b1VEZzVaTEIzU0UzUEtrdkl2WDYyZ0VCRVJFWkdYa3BJVEl2SThXcmJoRUpjQ2J3SFFzME1EQ2diNFdEaWl6SlA4ekNBUkVSRVJFUkVSa1grWkVoUWlJaUlpSWlJaVluRktVSWlJaUlpSWlJaUl4U2xCSVNJaUlpSWlJaUlXcHlLWklpSWlJcEpoZnI0ZUdJMlFrSmlJZzUydHBjTVJFWkVYaUJJVUlpSWlJcEpoelJxV0l6NGhrWWpJYUV1SElpSWlMeGdsS0VSRTVMa1RsMmprWkdnRVFRK2pDWTlMSUM3UmFPbVFSRExFMXRvS1oxc0RmaTcyRk12bWhLMjFqcmtVRVJGNVJBa0tFUkY1cnR5SWlHWFhqZnRFeENkWU9oU1JKeGFYYUNRc0pwNndtSEF1M1l1aWdvOGJQazVaTEIyV2lJZzhSM3k5M0xFQ0RBWnJIQnhlckw4aFNsQ0lpTWh6NDBaRUxPdURRaTBkaGtpbWlJaFBZSDFRS0xYOHNyMDBTWXI3RHlNdEhZS0l5SE92VWExUzJCZ01PRG5hV1RxVVRLY0VoWWlJUEJmaUVvM3N1bkhmMG1HSVpMcGROKzdUS0ovbmM3UGRZOTZLUFZ5OUhrSkNZaUtOYXBiQzE5dmQwaUdKaU1nTFFna0tFUkY1THB3TWpkQzJEbmtoUmNRbmNESTBndGM4blMwZFNvWUVCWWR3L3M4YkFFVEZ4Rms0R2hFUmVaRllXem9BRVJHUmpBaDZxQk1ENU1XbGY5OGlJaUphUVNFaUlzK0o4RGl0bnBBWGwvNTlpNGhJUmkxYmY0Z2J0OEl3R0t4cDFyQWNmcjRlbGc0cDB5aEJJU0lpendVZEpTb3ZNdjM3RmhHUmpBcStGY2Fsd0ZzQVJFWEZXamlhektVdEhpSWlJaUlpSWlKaWNVcFFpSWlJaUlpSWlJakZLVUVoSWlJaUlpSWlJaGFuQklXSWlJaUlpSWlJV0p5S1pJcUlpSWhJaGpWcldJN3dpR2lpWXVMSTZlVnU2WEJFUk9RRm9nU0ZpSWlJaUdTWW42OEg4UW1KUkVSR1d6b1VFUkY1d1NoQklTSWlJaUlpTHowM0YwZExoeUF2c2ZzUEl5MGR3bitDRWhRaUlpSWlJaUlpejRsR05Vc1JHNWVBZzUwdGZyNGVsZzRuVXlsQklTSWlJaUlaRmhRY1lsYUR3dDdlMXRJaGlZaThWSHk5M2JFeEdIQnl0TE4wS0psT0NRb1JFUkVSeWJCNUsvWnc3dklOQURxM3FrbEFuaHdXamtoRVJGNFVPbVpVUkVSRVJFUkVSQ3hPS3loRVJFUkVSRVJFbmhQQk44UE1hbEE0T0dTeGRFaVpSZ2tLRVJFUkVSRVJrZWZFc2cySHVCUjRDNENlSFJwUU1NREh3aEZsSG0zeEVCRVJFUkVSRVJHTFU0SkNSRVJFUkVSRVJDeE9DUW9SRVJFUkVSRVJzVGdsS0VSRVJFUkVSRVRFNGxRa1UwUkVSRVF5ek0vWEE2TVJFaElUY2JDenRYUTRJaUx5QWxHQ1FrUkVYa28zLzd5SXRjR2FITG56cGRrdU1TR2U3Zk4vcFZUdHQzREo1dmt2UmZkczd0KzV5WU9RdS9nVktwWnUyL01IZHVPU3pSTXYvM3hZR3pMdmJVSHdoVE5zL0hVcWpicjN4aTI3VjZhTks1YlhyR0U1NGhNU2lZaU10blFvSWlMeWd0RVdEeEVSZVNrdEhONlBBUTBxc0c3R2hEVGJ6Um53SmZPSDl1V25IdTFKaUkvTDFCaENiMXhuZE91M0dOYThOclA3ZjQ3UmFIem1NUzhlM2tmL2VtV1ovc1hIeE1YRXBObldhRFF5OWRPMkRHNWNoV3ZuVGovejNLWnhFeFA1dVZkWDlpNmJ4L3hoMzJUYXVDSWlJdkppMHdvS0VSRjU2VncvZjVyVHU3ZGlzTEdsVk8yMzBtemJvRXRQVG14ZHg4WEQrMWcrWVRpTlA4K2NEOXd4a1JGTTZkNmFhK2RPQVJENTRENFI5MEp4ZHZkNHBuSHpsU3lGWnk1L2JsdzZ4L3FmSjFLLzh4ZXB0cjE1K1FKUjRRK3djM1FpVjZHaXp6VHY0NnlzcldueHpUQkd0MjdFa1Ewck9YOWdOd1ZmTC85TVk1N2V0WVVEcTVkdzVjUmg3dDIrU1d4MEZMWlo3SERPNW9HM2YzNUsxV2xFdWJlYm05cDNLZkYwWjhML2VQeUcyZU9NamxPLzh4ZlU3L3psVTgwcElpTHlKSHk5M0xFQ0RBWnJIQnl5V0RxY1RLVUVoWWlJdkhUV3paZ0lRS1gzV3VHWkswK2FiYlA1NUtSRnZ4SDgvRlhuVEZ0QllUUWErYVYzTjY2ZE80Vzlrek5adlh5NGVma0NQM1p0eFdjL0x5S0x2Y05UajIxdHNPSGRuZ09aMEtrNUczNlpSTVYzVytLVzNUdkZ0cGVQSFFBZzM2dWxzYlkycER2MndMY3FQbkVzaVFueFRQMnNMYTRlMlRQVTU2dTVxM0Z3Y1RVOURnMit4c3crM2JoNGVGK3l0ckhSVVlRR1h5TTArQm9QUXU2WUpTaEVSUDVwQ1FrSmJOdStrNG9WeXBFbFM4b2ZFczlmdUVoUTBEV3F2MWsxUTJNR1hyMktxNHNMN3U3dWFiWTdjUEFRSGg0ZTVNdnIvMFF4LzkySms2ZkltalVyZnJseVBuSGYyTmhZdHUvWXladlZxbUp0bmZMQy9PTW5Udkxnd1FQS3ZsRUdHNXVuKytpWm1Kakk5aDA3S1Zpd0FMNCtUNWQ4ZnRFMHFsVUtHNE1CSjBjN1M0ZVM2WlNnRUJHUmwwcndoVE1jV3JjTU8wY242bmI4M096ZVoyOEVFQnNWbVdyZnpiT25zWG4ydEJUdlpYRnc1SWQ5bDlLZFB5RStqdG45UHVQNGxyVllXVnZUZHRpUDVIcWxLQ05hMXVQS3lTUE02Tm1KajhkTXg4YjI2WXNQRmk1ZmhmTHZ2RS9CMHVWeDljaVJhcnRqbTlZQVVLeFM5UXlOZSt0SytzOHZKVkVQSHhEMThFR0cyaVlreEp0K0RnOExZWFNiUm9UZERNYmFZTU1iRGQvbDFlcDE4Y3lWQjZQUlNIaG9DRUZuVDNKa3cwcGlZNkxNeGhtNGNuZUs0My9iSUdrbFI0bHFkV2p5UmY4TVA0ZjAyanU2cGYxaDRrVXliOFVlcmw0UElTRXhrVVkxUytIci9mSThkNUhIN2RxOWh4L0dUeVFpSW9LR0RlcWwyR2JiOWgyc1dMazZ3d21LVHo3OWd2cDE2OUN4dzBkcHRodjgzVENxVnE1RWo4KzdQMkhVNXZyMkcyQWFKeTR1amxGanhsSG05ZElaaW5mN2psMk1uemlaNk9nWUd0U3ZtMktiUll1WGN2N0NSU3FVTC9mVU1mNTU1UXBqeDAya1JJbmlEQjdRNzZuSGtlZURFaFFpSXZKU1dUNXhCTWJFUkdxMDdwUnEwVXN2LzRBbkdqT2pIOXhqbzZQNHFVZDdUdTNjREVEelBrTXBYcVVtQUYwbXpXRmMrM2M1c1cwOUV6bzJvOFBZbjNGeXk1cm1lR2YzYm1kOGgyYXAzdCs5K0RkbTl1bVc3UHE0QTFlSWo0dmg3Tjd0QUJTdlVpdEQ4Zjk5KzBOcVlpSWpHTmE4TmxiVzFudzBZZ281Q3hiSlVMKy9XelY1ZEZKeXd0cEExMGx6S0Z5K1NySTJCY3RVb1BxSEhRbStlTmJzZXZiY2VkTWMyOTdSTWQwMno5TCtSUllVSE1MNVA1UCtMVVRGWkc1ZEZwSG55ZEpsSzhpV3paM2F0V3BZT3BSTUVSNFJRVWhvS09NbVRPTEF3VU4wNzlZRlI4ZlVWL1JWZjdNcXExYXY1YmMvNWxHbFNpVmNuSjNON2h1TlJzNmR2NmVVSm5rQUFDQUFTVVJCVkVEUklvV3hzckpLZFp5OSsvYW5HMXVCL0FFY08zYWN4VXVYNCt1VDhxcEFnRnk1Y3BJclo5SnFrTGNhdjJkMno4cktDa2RIUjNMNytWR3BZbm5xMXFtRndmRFg2c0cvdDAvTDhpVUxNdHp2OGJhU1BpVW9SRVRrcFhGdS8wNk9iMWxMTnArYzFHemJGWUM3MXdMWnYyb3gxVnIrOVczVnQ4dDNQdEc0R2FsVGNQL09MWDdxMFo3THh3NEMwTFQzZDFScStxSHB2bCtoWW5TZk5wL3hIWnB5NGVBZVJuNVFuNjZUNXFUNW9UaUxnK01USjFNZ3FVYkVvYlhMaVk5TCtuRFp2MTdaTk51LzA2TS9OZHAwQnVEQ3dUMFliRzNKVjdKMHF1M25EdmlTVzFjdUVmRGE2K1RJay9ZcEtRRG45Ky9DSzI5QXNxMG94N2FzQmFCQTZYSXBKaWNlNTV1L1VMcnppSWhrbHNOSGpuTHgwbVU2ZC9yWXRMMWozLzREWEFtOGF0YnV3b1dMQU14YnNDakZjWnE5MXlUTmVhS2lvb2hPcGVCeGJGd2NZZmZ1SmJ2dW5qWHQ1SFpxM0xObVpmajNnNW4rODB4V3JWN0w5ZUJnZmhnOXd2UWhQaTR1anZDSUNMTStqUm8xNFBUcE16eDgrSkQ0K0hpenNVNmVPazFrWkNTbFMvOWZtdk4rUDJ4a2htT2NPV3QybXZkYk5IdVBGczJibWwwcldiSUVCbXRyNHVQanVYczNoRE5uejNMbTdGbTJiZC9KNElIOXNMZTNCK0QvWG52VnJGOUNZaUxIamgxUDhWNUtIczBqejBZSkNoRVJlU2trSnNRemYyaGZBTjc3ZW9pcHpzUHk4Y000dUhZcGw0OGUrTWZtUHI1MUhYUDY5eUQ4WGlnMnRyWjhNSEFzWlJva2YxT2F1MGdKZXZ5eWhFbGRQK0IyNEdXR05xL04yNS8xcGRKN0g2YjQ3Vk8ra3FXZk9Ka0NTYWRzYlBwMUNnQXUyVHh4ZEhVenV4OXgveDdoWVNFNE9Mdmk2cGtkcDZ4SlMvaHZYRHJIajkxYWtaZ1FUNXVoazNpdFJ2MWtZNitlT3BhRGE1ZVNxMUJSdWt5YWc2MWQwaHUvWmVPK0p5cjhJWTAvL3dZN1J5ZFQrek83dHpIbDA5WjQ1dktueDh5bFpxdEdIdHk1RFlDRGk4c1RQMGNSa1gvU2I3L1B3OGZIbTFvMS90b2l0MnZYSHJadTM1RmkrN20vL1pIaTlXYnZOZUhDeFl2Y3UzZmZkTzNXN2RzY09IZ0lnTU9IajdKcXpkb1UrKzdlczVmZGUvWW11LzRzMzlnYkRBWTZmdndSZWYzOWNYWjJNbHRoc1AvQUlZYVBISjFpdjdYck5pU0xZZGZ1UFFEY3UzZWZOZXZXSit2ajYrMU55WklsbUQ3MXh6UmoycngxRzR1WExPV3o3dDNJSDVCMlV0N0p5VEhadGI2OWVwcVNFQUNYTC8vSnNCR2pPWGYrUFBNWExPTERWaTBCR05DL3IxbS82T2hvbXJab2xlSzlsUHg5bm4vU3N2V0h1SEVyRElQQm1tWU55K0huKzJ3RnR2OUxsS0FRRVpHWHdyb1pFN2x4NlR6Rkt0ZWc1SnQxQUFnOGVaUkQ2NVpoYTJmSGUxOFBKdmppMmFjcWhObHV4R1FNTnNsclJzVEZSTE5vNUFDMno1OEZnTE83QisxSFRxVmdtUXFwanVWYm9EQmZ6VjNGMUUvYmNlWGtFZjRZMG91RHE1ZlFjc0RvTkZkTEdCTVRtVFBnQzhvM2JrSEFhMldTcmhtTnJQOTVJcSs4VVJIL1lxK1oyaDdic3M2MExhVks4N2JVNjlURGJLeGw0NGV5YnZwNEtyN1h5dXpVRXErOFNhZGw3Rjc4RzlPLzdFQ3pQdDlUdVdscjAvME52MHhpNWFRUitCWW9UUGRwODNGd1RpcDJ1WC9sSXRiTm1JQk5saXlVcUZhYkl1V3JKbDFmdFppNUEzb1FGeE5Eamp4NXNiVXpML2JsNHBHZCszZHVjdjdBYmlMdTMwdDN5NHVJeU45RlI4ZHc3T1I1QW9PQ2VSQWVrV2JiTDdwOGtLRXhkKzdhemZrTEYrbjk5WmNZREFhT0hEM0dxalZyYWRmbXcyUTFJWDZhOFFzclZxNU9NMm53K3g4TE9Iam9zT254d1VPSFRZOUhEUHVPdkhuOWsvV1orT01VWGlsWWtKbzEza3gxM0RsemY4L1E4L256U21DS2JXL2ZUdm93RDFDOFdGR0tGQ2xFdjc2OU1qUm1aR1FrVzdjbGJTUDgvWS81S2JhcFZMRThKVXVXSUNJeWd0Rmp4L04rODZhVUwyZStvbS9IenQzTW03K1FKbzBiVWI1Y1dSSVNFbGkzZmlOVktsZkV5U2twMlIwVkZjWFljUk1wWCs0TnFsYXBuRzVzK2ZMbHBjUEg3UmcwWkNnN2QrMHhKU2llSjhHM3dyZ1VlQXVBcUtoWUMwZVR1WlNnRUJHUkYxN1EyWk9zbmpJR1d6czdtdllhQWlRVnExdzRzajlHbzVHRzNYcmg1UitBbDM4QU55NmRlK0xUS2lENXRwQ0RhNWV5ZE93UVFtOWNCeURndGRmNWFPUTBzdVpJZmUvc0kyN1p2ZWt4YXhsTHh3NW04NXlmdUhoNEg0TWJWK1gxZW8ycDFhNGJQZ0VGay9YWjlPdFU5aXo5ZzVQYk56Sm85VjdzSEowNHUyYzd5OFo5ajFOV2QzcjhzaFNmZ0lMRXg4YXlkT3dRVTcrd204SEp4cnAvK3lZQW5qbHptMTIzdGpid3dZRFJ1SG5tWU0yMEgvaGpTQy9pWTJLbzFQUkRGZ3p2eDg2RmM3QzJObEMwUWpXMno1dEZRbHdzc2RGUmJQdjlaK3djbmVnMGZpYXZsS2xJWW1JQ1M4WU1adE92VXdGNHMxVUhtbnp4TFZaL1d4cGJvbG90ZHN6L2xjZ0g5eG5mb1NrZmpaaVNvUzBqejZPWWExZFpmT0hVdnpMWHRlQmIvOG84SXBiMloxQXd1L1ljSWNHWVNBNVBkL0xrOXNYVzl0aysva1JIUi9QenpGOHBYcndZNWNxK1FXSmlJai9QL0pYUWtGQ2NuWnlaTlhzdUpZb1g0N1ZYUzZZNnhwR2p4emgrNGlTdC8vZkIrUE5QdXhFVG0vUWhzMTM3VGxSL3N5b3QzMDg2bGNqVHc0TkNyeVQvblQveHh5bjRlSHRScTJicVJZN25MMXljb2VjVWVQVXFnVmV2cHR1dVpNa1N2RjY2bEduc1Ywc1VwMkRCQWhpTlJwWXRYMG5GaXVYeDlFajZKbi9ob2lWRVJrWlJybXdaZW4vZDB6VEdzdVVybWZITExDYjhNSm84ZVpMK3h1VEluaDFQRHcrR2pSaE5nL3AxK2FodGE2eXRyWm0vWUJFTEZpM2hrNjZkcVZhMU10SFJNWXdlTzQ2RGh3N2o0dUpNcFlvVnVIVDVNcVBHak9QT25idVVMNS8yZHNYSHZWS3dBQUIzUTBJeTNFZitIVXBReUFzdklTR1JhOEczQ0w1MWgvRHdTQ0lpbzBoTVNMQjBXQ0x5cEFvVWUrcXV4N2VzSlNFK2pzUkVhd2E5WFptRXVEaU1SaU1BQlY4dlQvVldIVXh0WTZPam4vcTBDb0FySnc2emNNUzNwbG9UVnRiV2VQa0hjT25JQWZyVWVDMmQzaWtyVnFrNkozZHNZdCtLQmV4ZnVaRFNkUnZUZHRnazAvMXI1MDZ4Zk9Jd0FGb05HbXZhUWxHNGZCVnF0TzdFeGxsVG1OQ3hHVi9OWGMzdUpiOXorK3Bsc3RnN0pCM1RlZk5hc3ZudS9TOUI0WkVyZDdKN0FBMjdmWTNCeHBhMTA4ZmhtU3MzTmxuc3VId3NhVGx5WW1JQ0cyYithTnFTWWpRYWNmWE1RWmVKczhsZHBBVC91OGlkcTFld2QzS201WURSbEtyOVZvcnoxTy8wQlVjM3J1Wmg2RjJDenB4Z1NKTnFWSHUvUGJYYWRUTnRPM2xSeEllRWNPMWVtS1hERUhsaC9Ca1V6S2F0ZThtWEp4Zmx5N3lLdlgzS3g0QStxWm0venVIdTNSQnFWbitUTFZ1M2MvSFNKUUlEcjlLdFN5ZGNYVjFZdEhncEJtdnJOQk1VcDA2ZFp0SGlwYVlFaFl1TEM0OXZaTE8zc3pkOTBIOFdhYTNhdUhYck5sMCsrWXk0LzlVaXFscWxNajArK3lSRDQrNC9jSkE1YzMvbjVzMWJGQ3hZZ0h2MzdyRm84VkxXYjlqRThLR0RpWXVMWjhHaUpRRGN1V3VlQUFnTlMvbzk1K241MS9OemNuS2kvemU5bVRKdE9xdFdyK1hWRWlXNEZoek0zTi9uWVdWbHhmaUpQL0xEK0tUandlM3M3T2pUcXlldmx5NUZhR2dZdmZ2Mng5UERreEZEaDVBdlg4WUxHVWRFSkozWTVlenNsRTVMK2JjcFFTRXZyUERJU1BZZk9zbjVpNEhFeHFyS3VNanp6cTNBMC9jdFZMWUs2MytlaUlPeksvYk9MbGhaV1hIcnlpVWNYRno1Y01oNHMyL3U4eFF0bWVIVEtsS3lhZlkwVTNJaTRMWFhhZHI3ZTRJdm5HSEZwQkZQUFdhWFNYUFlzL1FQbG93WlRQaTlVUEtXTEdXNkZ4c2R4YzlmZHlZK05wWnFMVCttV0dYemF2S05QKy9IN2F0WE9MNWxMWk82Zm1BcU50bWkzM0IrN2ZjWjE4K2RUamJmOWZOSjE3TDcrYWNhVTcxT1BTalRvSW5weU0vMkk2Y1NIUm1PbTZjWERpNnU3Rnc0aDZWamgrQ2RMNEN1aytiaWxzT0xoUGc0RERhMldCdHMrR2prRkI3Y3ZZMUh6cFNUSUFDdW5qbjQvT2ZGVFAyc0xiZXVYQ0krTnBZTk0zOWt4NEpmcWZyK1I5Um8zVGxaL1l4L1NuUmtKSGV1L3BucS9XYzk0Y09wNUd1MExwVCs2cHJNc08vUUNmWWRQUEd2ekNWaUNkSFJNZXphZTRSOGVYTHhadVV5bVRwMjdQOVdPdncrYndFR2c0R0VoQVNLRmkyUzVsYUxaeEVXRnNheDR5bi8vM3J6OW0zVE5vcEhNckxGQWVEbm1iTUlDTWpIMmJQbnlKY3ZMOXQzN09TZHQ5L0MzejlQMnZIY3U4ZUVpWlBKbWRPWER1M2JBZUR1N2s2ZjNqMzVwdjhnQmcwWlJyRmlSWWlPanFab2tjSmNDYnlLMFdnMEphMXYzcnlGbTZ1cmFYdkdJOWJXMW5UcDFJRWExZCtrWUlIOEZINzRrR3p1V2NudTZVbHNYQnlUSms4bE5qYVdmbjE3a2R2UEQ0QnMyZHdaOUcwLzh1YjF4KzV2V3dUVHMyRlQwbWxhLy9mYTAzMXhJUDhjSlNqa2haT1lhT1Rna1ZNY09ucWF1TWVxQ1l2SXl5dmd0ZGNaZCtBS2tQUU4vNlF1TGJsMTVSTHY5eDlKTnArY21UclgrLzFHOEREa0RsWGZiOCtyMVpQT2hmY3JWSXczR21iOCtMS1VsSHU3T2EvV3FNZmVaZk9wMHJ5dDZmcnZnNy9tNXVVTDVDNVN3cXhleENOVzF0YTBIVHFSa2EwYWN2MzhhVXBVclVYenZrTjVvK0Y3ckpvOG1ydlhBZ203R1l5N3R5OEE5MjdkNEdIb1haeXl1cWVab0FCd3krN0Zxc21qT0xON0d6MW1Mc0hhWUVOc2RCUy9EZnlTL2FzV1U2SnFiZG9NblVoMFJEaERtOVlpNFAvSzBPS2I0U1FtSmpENWs5Wmt6ZUhOVzUvMElxdFg2cWVnZU9jclFKOEZHMWt6N1FjMi9UcVZ1Smhvb2lQQ1dmdlRPSGJNbjhYYm4zMURoU2IvL1A3aDQxdldjbnhMeW9YcUlPTkhzSXJJUCsvWXlmTWtKQ1pTdmt6Nkp5ODhxYmF0Vy9GK2kyYTR1cm95WmVwUGJOdStrMjZkTzZaNWpPYlR1SEhqSnNkUG5DUjdkay9HL0RBaHhUWm56NTdqN05selp0Y3lrcURZczNjZmUvYnVaL0NBZnZRYk1KamN1WExobFNNSFU2Wk5aK2gzZzFKOUxvbUppWXdhL1FOUlVWRU1ITkFQZS91L2tnS0ZDeFdpUzZjT2pKc3dpYng1ODlDdXpZYzRPam95WWRKa2dtL2NKS2R2MHUvNVM1Y3VwNWtFeVdKclM5OStBeWhmcml6MTY5WGgvUGtMakJvN0xpa0owcXNuVjY0RTB1Rzdib3dhTVpUWTJGaEdqUmxIa3ladlU2ZFd6WFQvRzhURnhSRjg0d2JyTjJ4aTVhbzF1RGc3ODM2THBtbjJlUktQQ21vK0xxVlRSU1J0U2xESUN5VW1KcFkxbTNaeE5jajhqYUtQdHllNWMvcmc1dWFNbzcwOUJvT09BQko1M214OFlNeVVjUmFQSHNTWjNkdW85RjZyVkxjV1BBc0hGMWMrbTVIeWNYTFBQTGF6SzlWYXRqYzkzdnI3eit4YnNRQW50Nng4UEdZNk5sbVNMMkVPRGI3R2pjdm42VHgrSnR2bnphSis1eSt3TmlUOStmY3JYSnk3MXdLNWNHZ3ZaZXEvQThDbEkwbm4wZWN0bnZxeGNNYkVSUGF0WE1qeUNjTzRkK3NHVG01WkNiNTRqcmlZYUdiMTZjNmRhMWVvMy9sTDZuWHFnWldWRlhZT2pyamw4R0xIL0YvSldhQXd4U3JYSk96bWRjN3UzYzdoOVN1bzJiWXJ0ZHAxTlozNDhYZTJkdmE4OVVrdnFqUnZ3N29aRTltMWFBNXhNVEZFM0wvSDNJRmZjbWJQTnRvTW5ZU05iZkpDcFpMNW1qVXNSM2hFTkZFeGNlVDBlckcyMnNpTElUQW9tQnllN3BtMnJlTnhqN1pqSERsNmpJMmJ0dEM2VlV0eTV2VE5sTEVmRmFUY3NHa3pxOWFzeGMzTmpka3pwN044eVFKNjkrM1AvZnNQK0hIaUQ4bjZ4Y1RFMExwZEJ3SUMwcS9SRXhZV3hvK1RwMUc2MVA5UnNtUUowL1VQV3JhZysyZGZzR2J0ZXVyVnJaMWkzL2tMRjNQaTVDays2ZG9aL3p6bXE5L09uajJIaTdNejNidDFvVUw1c2pnNE9KaWV6OGxUcDhqcDY4UGRrQkJ1MzdsRGxTcVZrbzE5OTI0SXYvMHhqMDJidCtMcTZrcWQyaTRzV0xpWTMvNllUNjJhMWZtb1hSdXNyYXpJNisrUHdjYkEwT0VqNmYxMVQzeDlmWmc4NVNjMmJOeE10ODRkVTl6bWtWTGl3QzlYVHI3NnNnYzVzbWRQOXpYTHFKU09HZlh4K1hkV3hyMUlsS0NRRjBaTVRDd0xsbTBnTkN6cG1DWXJLeXVLdkpLUDEwc1Z3MVg3eTBTZWZ3OXVQdk1RT3hmT1lmUHNhZmdWTHM2N1h3MU9kdjlwaW1NK3JubmZvYnp5UnZJM1h2K1VYSzhVeFMyN054OE1IRTEwK0VOK0c5U1RwcjIvTi91Z3Z2SFhLV3o5YlFiVldyYm52YS9Obi9NclpTcHdaTU5Lam0xZVkwcFFITjI4Qm9COHI3NmViRDZqMGNqeExldFlNWEU0d1JmUFltVnRUWVVtTGFuNGJpdDJML21kN1gvTUpERXhnVElObXVEbzZzYTY2ZU9Kamdnbk9pSWNLNnVrTjIwTGh2Y25UN0hYNkxOZ0kwdkdEbUhiN3oremF2SW85aTZmVDdNKzMxT3NVdW9GMzl5eWU5TzAxeEJxdGV2R3FoOUhzWHZwN3hnVEV6bThmZ1UyV2JMUTV2dUp6L3lhcHFaTS9YZG9NM1JTK2cxZkFuNitIc1FuSkJJUkdXM3BVRVJTOUNBOGdqeTVNeWRwa0pMN0R4NHdic0lrQ2hZc1FPTzNreWU2NCtMamlZaElPakVrUGk1cE5lK2p4NC91UDI3cVR6UFl1MjgvSVNHaEFHVE42a2J0bWpVb1YrNE5VNXVLRmNvejlhY1pYTHA4bVlCODVvbUk3VHQyRVJrWlNiMDZ0ZEtNT3lFaGdWRmp4aEVkRTBPSGo5dVozZlBMbFpONmRXcno4OHhmS1ZhMENMbHoreVhyWDY5T2JSd2RIUER4OGFaVGwrNzArdW9MVTBKZzdoL3pPWFhxTkRPbS9ZaURROUl4M25ueit1UGk3TXkrZlFlb1hiTUcrL1lsSGVkZG92aGZOYVVTRXhQNWFmb3ZyTis0aWJpNE9HcFVyMGJiTmg4eWROaElUcDQ2amJXMU5UdDM3V0hEeHMzRVAvYTYzYjBid3BxMTZ4ajQ3VGNzV2JxY1grZjh4aGRmOWFaVnl4YTgwN2lSV2R5UEVnZTJ0clo0ZUdTalpJa1N2RkdtTk5iV21mdUY1Yjk1ek9pTFRBa0tlU0VrSmhwWnMybVhLVGxoYjI5SC9WcVZ5T21UdzhLUmljaC94ZDdsOC9sOThGYzRaWFduOVpCeEJKMDl3WTJMNXdpK2VKYXNPYnlwMmJick14WEhCSWlPU0g2RVhaY1NxVzlmZUJMZmJ6aWNiQ3RFL3Y5N2c0R3JkbU5yWjgrdzVyVUpPbk9DME9CcmRCejNDN1oyOWtUY0MyUDNrcVNqNDRwVnFwRnN6RUxsa3BZQ245NjFoZGpvS0t5c3JEaTFZeE1BSmFvbC93WnRYUHQzT1g5Z041QlVxNk41MzJIa0tmWXFKN2R2Wk90dk0wenQ5cTljeFA2VmY2MGlzYksyeHQ3Sm1XeSt1UWdOdnNZdlgzZWg5L3oxTk8wMWhCSlZhL0h6MTEwSXVYNlZIN3Qrd1B2OVIxTHgzYlNQK3N1YXc1dVdBMGJ4ZXYxM21QSnBHNkxESDdKLzVTS3FORzlMM2hLbDB1d3JJaStIWnoydEl6VUpDUW1NR0RXV0J3OGUwcVZqQnc0ZVBNejE0R0NDcmwyblVjUDZBQ3hadXB3bFM1ZWI5V3Z4UVp0VXh6eHk1QmhaM2JMU29GNWRaczJleSt1bFN2SGV1KytZdGFsU3VSS3paczloOFpMbDlQemlNOVAxdUxnNC9waS9nTnk1L1NoWDlvMi9EMjFtMms4L2MrTGtLVHEwYjRlM2wxZXkrNjArYU1IZS9mc1pNblE0bzBjT3c4WFoyZXkrcTZzTGJ6V3N6KzA3ZDBoTVRLUnYvNEVNR3ZBTkNmRUpIRHQybkxxMWErSHUvdGVxS2lzcks4cVVLYzNXYlRzSUNRbGwwK1l0dURnN1U2eG9FVk1iYTJ0cnJnWUZrZDNUazY2ZE8xRDhmOG1Mb2tVS1kyZG5oMSt1bk9USWtRTVBqMnk0dWJuaDZ1cUNrNU1UYzMrYng0RkRoMm41Zm5QZWFkd0lmLzg4akJnMUpzVmFGRW9jUEYrVW9KQVh3c0VqcDB6Yk91enQ3V2phdUJaWlhWM1M2U1VpTDR1cnA0OHp1Ly9uR0kxR1lpTENHZExFdkpoWmpUYWRnYlRyQ0R4S05EeHRyUUY3Wnhlc2VQSTl5bEhoRDlLOG44VSs2WnVxVHVObU1xWnRZMDd2M3NxUFhWdlJlZUt2cko0Nmx0aW9TUEtXS0dVcWp2bTRITG56a2J0SUNhNmVQczdlWmZPd3NySW1PaUljbjRDQytPWXZsS3g5N3FJbHVYYnVGSTI2OTZIaXV4K1lpb3NXS2xlRi9LWEs0bGVvR0I2K2ZtVDE4c0hWTXlsQjdPVG1qcGQvUHRPMmtrbGRXbkk3OERMM2J0L0V5eitBUW1VcjAzdmVlbjdxMFo3d2U2R1VydE1vMmJ5cEtmaDZlWnIzR2NyTVB0MEFPTFo1clJJVUl2S1AycnR2UHlkT25BUmd5TkRoUU5JSGNZOXMyV2oyWGhNKy9hU3JXZnR0MjNkdzlOaHhzK3Q3OXU1ai80R0Rwc2ZEaHczQnpkVVZnRm16NTZZNHI3T3pFN1ZxMW1ERnl0VzgxYkFlcnhSTU9ucDA5dHpmdVhQbkx2Mi82WjNtaW9CNTh4ZXladDE2eXBRcFRZUDZkVk5zWTI5dlQ0L1B1dE8zM3dBR0R2cU93UVA3bTFaRFBDNUg5dXdNR2Z3dHZmcjBvOSszZzhudTZZbURnd1BObTcyYnJHMzFONnV4YWZOV1JvMGR4OFZMbDJsUXZ5NEdnOEdzVGRjdUhmSDA5Q1RMWTZ2L0hoMnorc2lFU1pQWnNIR3o2V1NTbGkyYVltZG5aeHJyLzE1N2xUR2pocWVZZUhrUk5hcFppdGk0QkJ6c2JQSHpmZllUWC81TFhvZ0VSWFIwTE90Mm5PRG9xU3ZjQ1hsQVRLd0tJNzdjSWpodytnOUxCeUgvRUxzc05tVDNjT1hWb3Y3VXJsVDhIOWxmS2k4ZXQrdzVNQ1ltQXBBUUg0K0hyeC9lK1FyZ2xUYy9PZkxrbzNCWjg2SmlXK1pPcDBTMTJuajRKbC9pK2toQ2ZCejdWeTZpU0lWcXVHVlAvdzFSL3lYYjBpd0dtWnFNcnNCdzkvYmxzeGtMR2QyNkVlZjI3MlJjKy9jSU9uTWNLeXNybXZRY2tHcS9zbTgxNWVycDQyeWFQYzJVUUhtOS9qc3B0cTNSdWpPMTJuWERPV3MycytzMnRyYjArR1ZKcXJFUDIzek1sTEJvMFc4RWpxNXUyRHY5OWMyY3U3Y3ZQV1l0SSt6bWRleWRueXk1WFBMTk9xYWZ3OE4wbnYyL0lTZzR4S3dHaGIxOXhtdC91TGs0L29PUnlYL1YvWWVSbGc0aDB4VEluNStxbFN2aDU1ZUxYTGx5a1N1bkwxN2VYcVlQMTE1ZTVxdDNMLy81SjBlUEhhZjZtMVZOMXg3OUhCOGZqNDJOalNrNWtaNW1UZDlseTlidGpCdi9JNk5HRE9YWThlTXNXNzZTTjZ0VnBYU3AxT3NHelYrNG1MbS96OFBQTHhjOVB1MmU1aHhGaXhTbVRldFcvUHpMTFBwOU80aCszL1JPTVQ1dkx5OEdEK2hQcno3OUNMeDZsWGZmZWR0czljUWp4WW9Xb1dDQi9KdzZkUnFEd2NCYkRlcWIzWStOaXlNa0pOUzB2U1UxWVdIM0FEaHg4bFNhN1VKQ1FpbGVyR2lhYlY0RXZ0N3UyQmdNT0RrKzJla2x6NFBuUGtGeDVzSjFaaTdjVHVpOWNFdUhJaUwvZ3BqWWVLN2RDT1hhalZCMkh6eFBtM2NyVTdoQTVwN0NJQzhldCt6ZWZEajRCM0w0QjVDelFHSHNIRk92U3hOMDVnUUxodmRqNlEvZk1Yekw4VlEvTUUvOXRDMG5kMnppMVJyMTZEQm1Sb3B0L20wZXZuNTgrdE1DeHJSNW16K1BId0xnallidmthOWs2VlQ3bEh1N09hdW1qRFlkb2VuZzdFcVZabTFUYk92cThlekZ4Rkk3TmNYRzFqYmRVME5TRWgzeDE5OS9Wdzl0Ni9zM3pGdXhoM09YazFZU2RXNVZrNEE4ZXQzbDVaRWpSM1o2Zko3MmgveU0rdVRUSGpSNXB6RTFxbGZMVUhzWFoyZTZkUHFZNFNQSDBPL2JRVndKRENSdlhuODZkZmdveGZaR281RVp2OHhpK1lwVmVIcDQ4TzAzZlhCMFRMNGk0dS9lZnFzQk4yL2VaUFdhZFh6NVZXKysvcklIK2ZNSEpHc1hFUmxKZEV3TUFHdldiYUJpaGZJcEZxa015SmVQOHhjdTR1dmpUZmJzbm1iMzdvWGRvMisvQWVuRzlFaEcyajVhWlNIUHArYzZRWEhtd25YR1RGOXQ2VEJFeEVKQzc0VXpadnBxdnZpNEhvWHlLMGtoYVN2YnFGbUcybTJaT3gyQTEyclVTL1BiL0hxZHYrRDBycTBjM2JpYVk1dlhtbjJUYjBsZS9nRzhYcTh4bStmOEJFQkljQkN4MFZHbXJTQi9aK2ZvUk5VV0g3RnE4aWdBcXI3ZkRnZVhsTC9OZTlwNkdyM2VMSm5odHRuOS9CbTRhZzhBMDNwOHhMdGZEaVNiYjY1VTIyLzZkWXJwNXlJVk0vWW1YMFFrczl5OUc4S1Z3RUN1QkY0bGQ2NWNsQ21UZWtMNGNiRnhjUVRmdUVsSWFOb3JCLzZ1WE5rM0tGSzRFS2ZQbk1YS3lvclB1M2RMc2I1Q2VIZ0VZMzRZejhGRGg4bVd6WjNCQS91VEkwZkdrOHdkUC82SStQaDQxbS9ZUk05ZWZXblN1QkVmdEd4aHVoOFVkSTN2aG83QTJjbUpWaCs4ejZUSlUrazNZREJEaHd3MEs3QzVZZU5tMXF4Ymo4RmdJT2phZGFaTW0wN1h6aDFOOTdObGMrZUhNU1BUaldmZS9BWHMyYnMvUTIwdDVidGhJNU9kNGdGUXRVcWxEQjMvS2ttZTJ3UkZkSFFzTXhkdXQzUVlJdklmOE11QzdRejh2SW0yZThnemV4aDZsNE5ybHdKUTdZTU9hYmIxTC9ZYWIzN1lnWTB6SnpQdis5NFVMbGVaTEE2V1g3NStkTk1hdHN5ZGpwV1ZGUVpiV3k0ZTJzdlVUOXZTYWZ3c2JGTW9IaFlkRWM3UlRYOGwrOC90MjBuZGpqMVNQTExUeXovNU4yaHBlVlIwTkh2dXZCbXVsdjU0TXVMb3h0VWMzN0tlb2hXclViUlNkWEs5VWhUbnJObUlqWXJpNXBVTEhGaTFtQlBiTmdEd2F2VzY1UCsvdEF2RVBZdm95RWpUS3BQVVpNK2QvSnRERVhteHJGMjNnYlBuem5QdCtuV3VYYnRHWkdRVWtGU0hvblBIajVPMWYvUzdMell1enF6R1FsQlFFRWFqa2R4K3FXOGwvTHZ6NXk4d2JmclBuTDl3a2J6Ky9sd0pES1QvZ01GMDdQQVI1Y3VWTld1N2Q5OStEaDQ2akxlWEY0TUc5TVBiKzhscU0xaFpXZEd0U3lmYzNkMlp2MkNScWViUW96Z0dmemVNMkxnNGhnenFUNEg4K2JHeHRXSHNEeFA0ZHRBUUprOGNqNzI5SGVzMmJPVEh5ZFBJbXRXTndRUDdNMmJzQk5hdDM0alJhS1J6eDQ4eEdBelkyTmlRTDY5L3V2RTQvNjlnWjBiYVdzcXhZOGRUdlA1S3dRS1pQbGZ3elRDekdoUU9EaS9PZStEbk5rR3hic2NKYmVzUUVTQnBKY1c2SFNkb1ZGUEY4U1I5aVFueDNBNzhrK0NMWndtK2NJYWdzNmU0ZGVVaUExYnNZdTFQNDRtUGpTVi9xYkxrS1pyK3QvNE51MzdGa2ZVckNRa09ZdjNQRTJuUTlhdC80Um1rN3N5ZWJmelNxd3RHbzVGRzNYdmpsYmNBUDMzUm5qTjd0akg5eTQvcE1IWUdCcHUvM2lESHg4YnkweGZ0dVg3K05EYTJ0aVFrSkhENTJFRisvZVpUMmd5ZGdMVzFlU0d6YjVmdmZLSjRIcTI0K0dMbVVsTU5paWRoWlcxTllrSThKN1p0TUNVaVVsS20vanUwSEREbWljZC9Fc2Uzck9YNGxyVnB0bm5hQXFvaTh2dzRkUGdJUjQ0Y0pWKyt2RlNyVW9XQWdMejQ1OGxEcmx5NXNMZFBuZ1QyOUVncVlEaGw2azhVZXVVVklPbG96VTJidDJKdGJVMlJ3cThRR1JsSmxpeFp1SFg3RGdEV0J2T0U3cW5UWjFpeWJEbjc5eC9FeWNtSkxwMDZVS2QyVFE0Y1BNVDRpWk1aTm1JMHJ4UXN5TnVOR2xMMmpkY3hHQXpVcUY2TjBMQXc2dFNxaWVzekZJNXYyYUlacjVZb1RwRWloVEVhamF4ZXU0NmZmL2tWVzF0YkJ2YnZTNEg4K1FHb1dya1M5OEx1NGVQalRaWXN0c3ljTlp2RlM1ZVROYXNiUXdaK1MrN2NmZ3pvMzRmZWZiOWwvWVpOWEErK3dlZmR1ejNScW80bjlheGJQZXp0N1RNMGhpVzJsQ3piY0loTGdiY0E2Tm1oQVFVRE11ZkVzUCtDNXpaQmNmVFVGVXVISUNML0lVZFBCU3BCSWFuYXYyb3hSemFzNEhiZ1pXNEgva2xDZkp6WmZZK2N1UWtOdnNhT0JiTUFxUFB4cDJiMzQyS2lVeHpYMXM2ZUpqMEhNdTN6ZG15WU9aa0tUVDdBM2R2M24za1M2VGkrZFIwemVuWWtMaWFHc204MXBYYjdwRDNTemZzTTVmY2hYM05pMndabTllbE91eEdUZ2FUbk5PWFROcHpadlEwckt5dGFmemVCdTljQ1dUWitLQWZYTE1Gb1RLVDFkeE5TWEVueGIrbTNaQnVIMTYvZ3lvbkQzUHJ6SXZmdjNDSStMZzU3SnlleSsvbVR0MlJwM21qd0xubUt2V3F4R0VYazVkS3RheWVjblp5U25VU1JtdXB2Vm1QN2psMXMzTFNGalp1Mm1LN2IyZG54VWJ2Vy9EOTc5eDBYZGYwSGNQeDFnNzBGWkFtQ0tDcnVtVnZMYmE3TWtlYXVIR1g5Mm1tbW1WYWFJOU5Ncld5WWU0L2NlNHN6OThDRlcwU1d5T2J1Zm4rY1JzcTV2d0FBSUFCSlJFRlVISndjY0NDSzZQdjVlUFI0Y04vdlp4MG04bjNmNS9OK096azVNV1BtNzZ6ZnVNbHdML0JoSG9jdFc3ZXpZdVVxcnQrNGlWcXRwbldyRnZUbzNzMlF0TEpXelJwTS8za3kvOHlkeitZdDIvaGh3aVFjN08yWlBHazh4WXU3MDdXejZZVEhlVlhoWVZuUWYrYk9aK215RlhoNWVUSmkrRkJLK0JnZnIrM1lvUjBKQ1lrTUhUNlNjK2ZPNDF2Q2h4SERoeGwyYjdpNHVERHUrekdNK1c0Y3AwK2ZZZHlFU2Z3NFlWeUJyRkU4UDRwc2dDSWlNdWV5YTBLSUY4dTlLUG1aSUxJWEZ4bkI4VzM2VDcrdGJPMG9XYkVxZnVVcjRWTTJHSitnWUx4S0JiRmw5a3pTVWxMd3IxaU5jblVhR3ZVUFdiVVl3R1MxanFwTlcxTytYbU11SGpuQTFkUEhzdzFRZk5rOCt3enJqME9uMDdIKzE4bXNuVEVSblU1SHJUYWQ2RGs2WXpkQnc2NjlpUTYveGRaL2ZxVnFzellBeEViY1llWUhmYmw2K2pnS2hZSXVRNytseHNQeW52ZHVYbVB2c25rYzJiQ0txRnMzR0RCNUZrN3VuazlrN2JueERDaE5tNEVmRmVpWWVkM2xJTHNpaEJDWm1WdHhJNTI5dlIyVEpvd2w3c0VEMHRMMGxRYVZDZ1dPam80b0ZBOHJKOVdxUVhKS01rcWxrdEtCZ2J6Y1JGOFd1b1NQTi9mdngvRmF4L2EwYTl2R3NCc2pNd2NIQjk0YlBKQ083ZHV4WXRWcW5KMmNudGl1aEU0ZE82RFJhT2plcll2SnZCY0F0clkybENzYmhLZUhCNE1IdnAybFRLbXpzeE5qdngvTjM3UG44RXFUck9XdnMrUGs1SlRuWXlxaWFDcXlBUW9wSlNxRXlDd3BPVFgzUnVLRlZiVlpHeHlLdWVFWFhCa1AvMENqczdUcFhoMzhDYjdsS21EbjdNcTUvYnVZK2IrK1dOczVvTk5xaUkvVmx6Y3JYNitKeWZGN2pCZ1A2SGRpWk1mWnd3dWxtWis0WlJaMTYwYTI5KzVjdnNDOGJ6N2gwbitIQUdqOFJqKzZEQjJUNVdoRysvZUhVcmRETjl6OUFnZzl1SmUvaGcwaE51SU9TcVdLN2lOK29QN3JiMmE4bDVFVFVDZ1U3Rms2bHlzbmpqQzZZMk82ZkQ3YTdDU2pRZ2doc25Ld3Q4LzJYczBhMVUyV0NTMVhyaXl6Ly9yZHJCdytQajdlREhsM1VKN1hsWmZqQ2ZiMmR2VHIweXZYZHYzNzlzN3h2cVdGQlFQZTdtLzJ2QUM5ZS9hZ2Q4OGVlZW9qaXFZaUc2QVFRZ2doek9YcTdZdXJkKzZKeUNxL3JLL0U4U0E2RWsxcUtnK2lJd0d3YzNhaFFvTlhlUDNUVWFiSHp5RXdrZTd6dVd0eDlzajdHZEdjS21mc1g3bVFTLzhkUW0xcHlldWZqcUx4RzZiTGc0SStnZVBwUGR1WVBxUVhPcTBXR3dkSDNwN3dHK1hyR1grQ3BWQW82REZ5QXE0K2ZxeitlUnlKY2ZlNWMrVmludGN0aEJEaThabWJZRmlJNTRVRUtJUVFRb2hIMkx1NDhzdnhXK2gwT25RNmJaWWRDWGtSV0swV0FHckwvR1hZRG42NGEwTnRvZ0pIaHcrL0pDRXVsaWJkKytNVEZHeldXTlZidENNbS9EWjl4MDdMTVdqVDhxMzNDYWhVblUxLy9WTG95VC9GczhYWDJ4V2REalJhTFRaV2haZWpSQWdoeFBOSEFoUkNDQ0ZFTmhRS0JRcEYvb01UQUovTVh2MVkvWWZNWEpEdFBhVlN4WnRmVHpSN0xJVlNTWjl2cDZKVXE4d0t1Z1RWcms5UTdmcG1qLzhveWQvd2ZPcldyaTVwR2kzeENhYVR4d29oaEJENUpRRUtJWVFRNGdXUzM1MGNRZ2doaEJCUG1nUW9oQkJDQ0NHRUVFS0lJc0xid3dVRm9GSXBzYkY1dmo1NGtBQ0ZFRUlJSVlRUVFnaFJSSFJvVVFPMVNvV2RiZGI4VkVXZEJDaUVFRUlJSVY0Z0NoUUFwS1NrWW1tWjl5U1hpLzdkejdXYmtXaTBXam8wcjRHM3AwdEJMMUVJSWNRTFN1cldDQ0dFRUVLOFFCd2Q3UUM0RnhXVHIvN1hiMFVTZXVVMmw2NkdrNWljV3BCTHkrTHF0V3RFUjBmbjJ1N1E0U05jdmhMMjJQT2RQSFdhNnpkdTVxdHZTa29LVzdadVE2dlZadHZteE1sVDdObTdqN1MwdFB3dUVhMVd5NDZkdTdoMVc1TFFDaUdlUHhLZ0VFSUlJWVI0Z2ZqN2VxTlVLZ2k3ZHF1d2w1S3I5Ly8zQ1l1WExNKzEzWmp2eHJGeTVlTlZ6QUVZUG1JVVM1WXNBeUExTlpXeFAweGs2N1lkWnZYZHRYc3ZVNmZOWU4zNmpkbTJXYlo4SmIvTStBMlZLdi9WZ2E2RWhURjV5alJtL0RvcjMyTUlJY1N6U281NENDR0VFRUs4UUt5dHJhaFZ2U0tIanA2aVRLQWY3cTV5Uk1PVUIvSHhSRVpGTWVYblh6aDArQWdmREhrWFcxdWJiTnMzZmFVSmE5ZHRZUDdDUlRSdTNCQUhlM3VqK3pxZGp2T2hGNmdRWEI2RlFwSHRPQ0VIRHVhNnRqS2xBemwrL0FUTFY2N0cyOHN6MjNZbFN2aFF3c2VIOXE5MXlYWE1kS3RYTERGOG5WdS96RzJmQjdGeENZVzlCQ0hNc21yVEVXNkhSNk5TS2VuV3JpNiszcTZGdmFRQ0l3RUtJWVFRUW9nWFRLMXFGYmh5OVNZcjFtemo1WWExS0ZQS3I3Q1haSmJFeEVTU2twTk4za3RKVFNVNkp1dXhGUmRuNTN6TjVlTHN6QS9majJIV24zK3pkdDBHYnQ2NnhVK1R4aHQyUDZTbXB2SWdQdDZvVDRjT2JUbHo1aXh4Y1hGR3h6aGNuSjA1ZGZvTUNRa0oxS3haUGNkNXZ4ODN3ZXcxL2oxN1RvNzN1M2ZyUXZjM3VsSzlXbFdqNnhxdGx1UEhUd0JrdVdkS2xTcVZVU2xsNDdVUXo0cGI0ZEZjdWhvT1FHSmlTaUd2cG1CSmdFSUlJWVFRNGdXalZDcnAyT1psZHV3NXpQck5ld2h4ZHFTNGV6R2NITzF6L0hRZjRINWN4a1A1aFV0WGlZMk5OSHZlbCt2WHlMWE5oWXNYaVltSk5id092M3VYUTRlUEFIRDA2REhXcnQ5Z3N0KysvU0hzMngrUzVmcmpmTXF2VXFrWStNNWJCUGo3WTI5dlozUTA0K0NoSS93d1laTEpmaHMyYnM2eWhyMzc5Z01RRXhQTCtvMmJzdlR4OXZTa1NwWEt6UHAxZW81cjJyWmpKOHRYck9UREQ0WlFPakF3eDdaMmRyWUFqQm81M09oNlVsSVNYYnYzTW5uUGxPRkRQOFBhMmpyWGR0bFp0M2wzdnZ2bVY5eUQrTndiQ1NHZU9SS2dFRUlJSVlSNEFWbGJXOUdxV1gxS0IvcHg2dXhGcm9UZElDVTE5K1NOOStPU0RGK0hYcnJLalp2bWY3SnVUb0Jpd2NJbEhENXkxUEQ2OEpHamh0Zmp4MzFIUUlCL2xqN1RwcytrYkZBUXpadTlrdTI0YytjdE1HdU5WOEt1bW14Nzl5NWN2bndGZ0VvVkt4QWNYSTRSdzRlYU5XWkNRZ0k3ZHU0Q1lNSEN4U2JiTkd4UWp5cFZLaE9mRU0ra3lWUHA4VVpYNnRXdFk5Um05NTU5TEZxOGxOZGY2MEM5dW5YUWFEUnMzTFNGeG8wYVlHZW5UMzZhbUpqSTVDblRxRmYzSlpvMGJtVFcrcDYwVzNjaW52cWM4ZkdKVDMxT0ljVGprd0NGRUVJSUljUUxySFNBTDZVRGZNMXVQL0hYTlp5L3JLOGc4V3FMUmdTV0xGNmc2L25vZjBOSVR0RnZXZTcvOWlDYXZ0S0VOM3U4QVlDYnF5dmx5Z1psNlROdCtreThQRDFvMGJ4cHR1TXVYcHA3c2szUVZ3NjVldTFhcnUycVZLbE1yWm8xREdOWHJWeUpvS0F5NkhRNlZxMWVRNE1HOVhCejFaOExYN3BzQlFrSmlkU3RVNXRoWDN4bUdHUFY2alg4OGRkc2Z2NXBFaVZMNm8vWkZIZDN4ODNWbFhIako5SDIxZGE4MWE4UFNxV1N4VXVXc1dUWkN0NS9iekF2TjJsRVVsSXlreVpQNGZDUm96ZzQyTk93UVgwdVhiN014QituRUJGeGozcjE2bVJkZENGNXUxZW5wenJmckRuTDhmUndlNnB6Q2lFS2hnUW9oQkJDQ0NIRU04UEJ3UUdIVEsrdHJhd05EL3FQSTZlakh1SGhkM24zL1E5SlRkV1hUVzNTdUJFZmYvaStXZU1lUEhTWXVmTVdjT2RPT0VGQlpZaUppV0haOHBWczJyeVZIOGFPSVRVMWpTWExWZ0FRY2MvNE9FelV3eEtxYm00Wjc4L096bzZSWHcxajVtK3pXTHR1QTFVclYrYkdyVnZNVzdBSWhVTEIxR25UK1ducU5BQ3NyS3o0Y3VobjFLcFpnNmlvYUlZTkg0bWJxeHZqeDM1THFWSUI1bjl6aEJEaUdTRUJDaUdFRUVJSVliWnU3ZXJ5SUQ2SnhPUlVmRHllYmdXUTZPaG9qcDg0YWZMZW5idDNEY2NvMHBsN3hPSFB2MmNUR0ZpS2MrZk9VNnBVQUx0Mjc2RlR4L2I0KzVmTWVUMHhNZnc4YlFZK1B0NE1lTHMvQUM0dUxudzU3RE8rR2ptYTBkK09vMkxGWUpLU2txZ1FYSjZ3cTlmUTZYU0dQQjkzN29UajVPaG9PSjZSVHFsVTh1NmdBVFJyK2dwQlpVcFRQaTZPWWk3T3VMdTVrWktheWk4emZpVWxKWVVSdzRmaTU2dmYvVktzbUF1anZ4NUJRSUEvVmxaV1pyMXZJWVI0MWtpQVFnZ2hSSkZnb1ZTUXF0VVY5aktFZUNJc2xEa25wbnlXK0hxN2txYlJFcCtRbEh2akFuTDc5aDFPbkR5RnU3c2JQLzcwczhrMjU4NmQ1OXk1ODBiWHpBbFE3QTg1d1A2UWc0d1pOWUlSbzhiZ1Y2SUVIc1dMTS9PM1dZejliblMyU1VPMVdpMFRKLzFFWW1JaTM0d2FnYlYxUmxDZ2ZMbHl2RHRvQUZOKy9vV0FnSkwwNzlzYlcxdGJmdjVsQnJkdTM4SEgyd3VBUzVjdTV4Z0VzYlN3WVBpSVVkU3JXNGRYMjdRaU5QUUNFeWRQMFFkQmhuNUdXTmhWQm53M2hJbmp4NUtTa3NMRUg2ZncrdXNkYWRXaWVhN0pUdk1pUGFGbVp1a1ZRb1FRb2lCSmdFSUlJVVNSWUcraElqbzU5d1IrUWhSRjloYXEzQnU5WU5JVFVtN2V1bzIxNnpmZzVPVEVuTDluc1hyRkVvWU5IMGxzN0gybVQvc3BTNy9rNUdUNjlCOUFZR0NwWE9lSWpvNW0rb3pmcUZtak9sV3FWRFpjNy9sbWR6NzQ4QlBXYjloRW05WXRUZlpkdkhRNUowK2Q1djMzQnVOZjByaE02N2x6NTNHd3QrZURJZTlTdjE0ZGJHeHNETy9uMU9uVCtIaDdjUzh5a3JzUkVUUnUzRERMMlBmdVJUSi80U0syYnR1Qm82TWpyVm82c0dUcGN1WXZYRXlMNWsxNXEzOWZsQW9GQWY3K3FOUXF4djR3Z1dGZmZJYTN0eGN6WnY3TzVpM2JHREo0WUlFZDh6QlZadFRMeTdOQXhoWkNpTXdrUUNHRUVLSkk4SFd3SmpyNVFXRXZRNGdud3RjaC95VWNuemUvL3Y0SElRY09FaGtaQllDenN4TXRtemVqYnQyWERHMGExSy9IcjcvL3dhWExsd2tzWlJ5STJMVjdMd2tKQ2JScDFTTEhlVFFhRFJOL25FSlNjaklEM3VsdmRNKzNoQTl0V3JYa3o3Ly9vV0tGWVB6OHNpWVJiZE9xSmJZMk5uaDVlVExvM1E4WSt2a25ob0RBdklXTE9YMzZESC84TmgwYkd4c0FBZ0w4Y2JDMzU4Q0JRN1JzM293REJ3NEJVTGxTUmNPWVdxMlczMmY5eGFZdFcwbE5UYVZaMDVmcDE3YzNZOGRONE5UcE15aVZTdmJzM2MvbUxkdElTOHNJMk42N0Y4bjZEUnY1NXV1dldMRnlOZi9NbmM4bm53K2oxNXZkNmZSYWgxeSs0N2w3M0RLalFvaUMxYUY1RFZKU05kaFlXZURyL2ZnNWVwNGxFcUFRUWdoUkpGUXNac2VsbUVUaTB6U0Z2UlFoQ3BTOVdrV2xZbmE1TjN4R1hMOFZhWlNEd3RyYW9rREgvKysvNHpnN09kTzJUV3RtejVsSHJSbzE2TkxadUFwRTQwWU5tVDFuTHN0WHJPYXpUejQwWEU5TlRXWGg0aVg0K2ZsU3Q4NUxqdzV0NUxmZi8rVGtxZE1NZUxzL25oNGVXZTczNnRtZGtJTUgrWGJzRDB5YU1BNEhlM3VqKzQ2T0RyUnY5eXAzSXlMUWFyVU1IL2tObzBkOWhTWk53L0hqSjJqZHNnVXVMaGs1T2hRS0JiVnIxMlRIenQxRVJrYXhkZHQySE96dHFWZ2gyTkJHcVZSeTdmcDEzTjNjZUcvd0FDbzlERjVVQ0M2UGxaVVZ2aVY4S0Y2OE9LNnV4WEJ5Y3NMUjBRRTdPenZtelYvRW9TTkhlYlBIRzNSNnJRUCsvaVVaUC9GSHlVVWh4SFBLMjlNRnRVcUZuZTN6OTNkY0FoUkNDQ0dLQkF1bGd2cGVUbXk2SGxYWVN4R2lRTlh6Y2tKZGhISlFMUHAzdjZITTZPQmV6UXU4ek9nUDQ3N0Z5ZEVSZ05sejVwbHNZMjl2UjR2bXpmaDN6VHJhdDJ0RDJTQjk2ZEU1OHhZUUVYR1BrVjhOUS9uSWtRU2o5N0I0S2VzM2JxSjI3WnEwZmJXMXlUYlcxdFo4L09FSERCOHhpbTlHZjhlWWIwWWFka05rVnR6ZG5XL0hmTTNRTDBjdzR1c3h1THU1WVdOand4dmRPbWRwMi9TVmw5bTZiUWNUSjAvaDRxWEx0SDIxTlNxVjhmR2U5OTRkaUp1Ykc1WVdHWUdmOURLcjZYNytaUWFidDJ3elZDWjVzM3RYckt5c0RHTlZyMWFWSHlmK1lETHdJb1FRenpJSlVBZ2hoQ2d5dk93c2FlRmJqTDIzWTJVbmhTank3TlFxNm5zNTRXVm5XZGhMZWFha0J5ZHkwNjFyWjdidjJNV1VxZE9aT0g0c3gwK2NZTlhxTmJ6eWNoTnExcWllYmIvRlM1Y3piOEVpZkgxTDhQSC9Qc2h4amdyQjVlbmJweGQvL2pXYkVWK1Bac1JYdzB5dXo5UERnekdqUmpMMHl4RmN2WGFOenAwNkd1MmVTRmV4UWpCQlpVcHordlFaVkNvVjdkdSthblEvSlRXVnlNZ293L0dXN0VSSHh3Qnc4dFRwSE50RlJrWlJxV0tGSE51SURFNE90b1c5QlBFY2lZMUxLT3dsRkVrU29CQkNDRkdrZU5sWjBxR1VHNmVpNHJrZWw4U0RWSTFVOXhCRmhvVlNnYjJGQ2w4SGF5b1dzeXRTMVR1ZU5RNzI5cnc3NkIxK21QQWpJNzRlVGRqVnF3UUUrRE5vd0ZzbTIrdDBPdjc0YXphci8xMkxtNnNyWDMvMUpiYTJXWGRFUEtwais3YmN1WE9IZGVzMzh1bm53L2ppMDQ4cFhUb3dTN3Y0aEFTU2twTUJXTDl4TXczcTF6T1pwREt3VkNsQ0wxekUyOHNUZDNjM28zc3gwVEVNSHpFcTF6V2xNNmR0K2k0TEljVHo0OWFkYUtNY0ZEWTJ6MCtnV3dJVVFnZ2hpaHdMcFlKcWJ2WlVjN1BQdmJFUTRybFZ0ODVMQkpjdng1bXo1MUFvRkh6MHdSQ1R5UndmUElqbng1K21jdmpJVVlvVmMySE1OeU1wWHR6ZDdIa0d2dk1XYVdscGJOcThsYytHRHVmMTF6clE4ODN1aHZ2WHI5L2d1N0hqc2Jlem8xZlBIdnd5NDFkR2pCckQyRysvTVVxd3VYbkxOdFp2M0lSS3BlTDZqWnZNL0cwVzd3MGVhTGhmckpnTFAvMDRJZGYxTEZxOGhQMGhCODFxV3hDK0d6Y2hTeFVQZ0NhTkc1cFZ5bFVJVWJCV2JUN0NwYXZoQUh3Mm9DMUJnVjZGdktLQ0l3RUtJWVFRUWdoUjVJU0dYdUMzV1g4U2V1RWlBZjcraEYyOXlzaFJZeGc0NEMzcTFhMWoxRGJrd0VFT0h6bUtwNGNIbzBlTndOTXpiN2taRkFvRlE5NGRoSXVMQzR1WExFT1I2V0U5TlBRQ1k3NGJSMHBxS3QrT0hrbVowcVZSVzZpWi9OUFBmRDM2VzJaTW00cTF0UlViTjI5aCtvemZjSFoyWXN3M0kvbHg4czlzM0xRRm5VN0g0SUh2b0ZLcFVLdlZsQXJ3ejNVOTlnOFRkcHJUdGlBY1AzN0M1UFd5UVdXZXl2eENpQmVIQkNpRUVFSUlJY1F6SXlFaEFVdExTOEx2UmdDZ1ZCbC9jbi82ekZsV3JGck53WU9Ic2JPejQ5MUJBMmpWc2ptSERoOWg2clFaakJzL2liSkJRWFRzMEk0Nkw5VkNwVkxSck9uTFJFVkgwNnBGY3h3ZEhmSzl0amU3ZDZOcTVVb0VCNWRIcDlPeGJzTkcvdnpySHl3c0xQaG01SERLbEM0TlFKTkdEWW1KanNITHl4TkxTd3YrbmoySDVTdFg0K3pzeExmZmZJMmZueStqUm43SnNPRmZzMm56Vm03ZXVzMUhId3pKMDY2T3gyRnRiVzNXMFE4NUhpS0VlTm9rUUpHTEVwNHVPTmpydHdvK2lFL20rdTI4WjQ5M2RiYWp1SnMrb1pJbVRVdG9XSGlCcnJHb1VLbVVOSzRkeEgrbnJ4RjlQKzlKWXhRS0JhL1VLY2V0dXpIY0RJL20vb09rSjdCSzgxaGJXV0J2YThXOTZBZUZ0Z1loaEJEaWVUVDduM21zMzdqSjhEcndZUjZITFZ1M3MyTGxLcTdmdUlsYXJhWjFxeGIwNk43TmtMU3lWczBhVFA5NU12L01uYy9tTGR2NFljSWtIT3p0bVR4cFBNV0x1OVAxa1ZLbCtWWGhZVm5RZitiT1orbXlGWGg1ZVRKaStGQksrUGdZdGV2WW9SMEpDWWtNSFQ2U2MrZk80MXZDaHhIRGh4bDJiN2k0dUREdSt6R00rVzRjcDArZllkeUVTZnc0WVZ5QnJGRUlJWW9xQ1ZEa3dOWEZubS8rMXdGckszMlpwOThXN2NwWGdHSmc5eVpVS09NTndLNURvUzlrZ0tKbUpYOTZkcWlEZXpFSFFzcGM1dWQvdHVaNURGOHZGL3AzYVdCNC9kNm9lY1RrSTlEeE9HeXNMV25ac0FLdEcxY2lNdm9CSXlhdlJLUFZQdFUxQ0NHRUVNK3pXclZxa0p5U2pGS3BwSFJnSUM4M2FReEFDUjl2N3QrUDQ3V083V25YdGcxdXJxNVoram80T1BEZTRJRjBiTitPRmF0VzQrems5TVIySlhUcTJBR05Sa1AzYmwxTTVyMEFzTFcxb1Z6WklEdzlQQmc4OE8wc1pVcWRuWjBZKy8xby9wNDloMWNldms5ek9EazU1Zm1ZaWhCQ0ZBVVNvTWpCVzUwYkdJSVR0KzdHc1B0UWFKN0g4UE11WmdoTzZIU3dkcnZwTTN6UE82MVdpM3N4L1piS09sVkxzVzMvV1U1ZnVKV25NY3I0Wi94RGZEc2k5cWtISndCSys3blRwWFZOQU94dHJXamRwQkpydGgxLzZ1c1FRZ2doQ291dnR5czZIV2kwV213ZS9wNVVrR3JXcUc2eVRHaTVjbVdaL2RmdktFMGthM3lVajQ4M1E5NGRsT2U1ODNLa3dkN2VqbjU5ZXVYYXJuL2Yzam5ldDdTd1lNRGIvYzJlRjZCM3p4NzA3dGtqVDMyRUVLSW9rQUJGTmhyWERxSksrWXlzeS84czM0YzJIMlhzT3JXb1lmajYwSWtyM0xnVFhTRHJ5NHUveC9mSFFxMHE4SEhmL1BoM3M5c2VQWDJOLzg1Y28xcXdId0M5WDZ2SHNJbkw4dlE5RGNvVW9EaDc4YmI1Q3kxQUowTnZjdmhrR0RVcitRUFFxVVYxOWg2NVNIUnNmS0dzUndnaGhIamF1cldyUzVwR1MzekMwejlxYVU1d1FnZ2hSTkVsQVFvVC9FdTQwYTl6eGxHQ21Qc0pCSllzVG1ESjRtYjFYN2ZqSkNtcGFRVDZ1Vk9yc3IvaGVuSnFHaDJiVnpON0haSFJEOWg5K0FJQUU0ZDJOYnRmdWlzM0l2aGw3dlk4OTN0UzVxemNUK1Z5SlZBcGxaVHdkT0hsbDhxeGRmOVpzL3VYQ2NnSVVKeStjUE5KTE5Fc0M5Y2NwRm9GUDFSS0pWYVdhdDVvVzVzWjg1N005M25lais5a3VSWjJNNUxoazVZWDZEd3YxeW5IMjEwYlpybWVXeERLMVByeUlpOUJMaUdFRUVJSUljVHpUUUlVajNDMHQrYWpmczJOZGh3NE85b2F0dldiWSt1K3M2UnBOUFI5dmI3UjlZWTE4MWFLS2ZSS3VDRkE0VlhjS1U5OUFlTGlzMzZ5Y2Z0dWJMYnQwK2ZRNmVCT2hPbDJudTVPS0JSNVhnb0E0ZmZ1cytQQWVacldMUTlBcmNyK1pnY29mRHljOFhEVko4RkswMmc1ZnU1R3Z0WmdhMlBKNlA5MXpGZmZ6TFJhSGVsSnhldFhMMDJnNytPZmIvMTAzR0t6MnZuN3VCSVU0RUhvbFlMTFpkS3lZWVVDRzBzSUlZUVFRZ2p4NUhoN3VLQkFYNFRBeHNheXNKZFRvQ1JBa1ltOW5UWERCcjJLbTR2OVk0LzFhcFBLbENxQWg5YUNsdE5EY1BxbjRXa2FUYmJ0L2h6WER5dkwvUDl2czJMalVVcjV1ck5tMjNFT0hMOXNkcitYcXBZeWZIM3kvQTBTazFMeU5iOUtxY3hYc0NjbkNrWCtBa2lQbzJYRGlnVVdvS2hReGdkZnIySUZNcFlRUWdnaGhCRGl5ZXJRb2dacWxRbzdXNnZDWGtxQmt3REZRM1kyVmd3YjFBWS9iLzJEbWs0SGZ5elp6ZmFRY3lnVTBMcFJKVjVyV1oycHM3ZHk4bnpPbjk0SEJYZ1k3YmlZdC9vQTYzYWN3TkpDVGZkMnRXbGN1eXd6NSsvZzRJa3JacS9QMUZiNHpNR0NaMkdyZkY2T29YUnVWWlBPclhMZWxUTHhqNDJHblJ4MXFnWWFyaDg0YnY3MzdYbFZxNUkvTG82MitTclgrcWhXalFwdTk4VEVXUnNMYkN3aGhCRFBwa1gvN3VmYXpVZzBXaTBkbXRmQTI5T2xzSmNraEJEaU9TRUJDdlNmZm4veVZrdTgzRE0rQmY5NzJWNjJoNXdESU5Ddk9OM2J2WVJTcWVDVHQxb3djZFpHVG9WbXpZSGdWZHdKU3dzMXJScFZSUFZ3LzM5b1dEanJkNTRFb0dwNVgxbzAwRDhNZnRDbkdVdlhIMmJsbHYrZTlOdDdhZ3A2RjRINjRmZlExNnNZUGg3T2h1dXZ0NnhPaDZaVjh6VFcwQWxMU2ROb2lZdFBlcXhnanArM0s2TSthRTlpVWdxcnR4NWoyLzV6cEtacDhqMWVYc1RjVDhESndRYUZRb0ZLcGFScHZmSXMzWERrc2NiMGNITTBKQzRGaUkxTHhNbkJKb2NlT2Z2dnpMWEhXbzhRUW9objMvVmJrWVJlMFNlclRreE9MZVRWQ0dHYVRwZjM1UFpDaU1MM3dnY29na3Q3ODFILzV0aGE2OC91NkhRNjVxemN6NVo5Wnd4dExsNjl5OXhWKytuOVdqMHMxQ28rN3QrQ2I2ZXY0ZksxQ0FBOFhCM3AwNmtlbGN2NWNqZnlQbDlPV2s1a1REeU5hZ1V4YmM0Mnd3L0lneWV1c0dyTE1UbzBxNHBDQVYzYTFNVFJ3Wm81Sy9jalAwT3o5MmgraFBSeXBYbWhNSkU0dzlyS2dxUTgvR0xsWUdmTngvMmJZMldweHNwU1RaVnl2bXpiZnk3UGEwbW5VaW5SYUxSbXQwOU4wM0Q5ZGhSKzN2cTY3Ni9VTGMvS3pmK1Jsb2N4SHRXeVlRWEQ5eVl1UG9tbzJQakhDbEFJSVlRUVFoUTJTd3MxY1Era3dwb1FSZEVMSDZDSWlJb2pPVGtWVzJ0TEVwTlMrR1h1ZHBPZkFtL2NmUm9mVHhlYTFpMlBsYVdhbnUzck1IcmF2d0JFeHlYZzdlR01RcUgvUkxwRHM2ck1XeFhDK3AwbmlZb3gvdUc0WlAwaGZEeWNEV1VxRzljdXk0RmpWemgvNWM0VGY2OVAycE00WnVMaWFFdkRXa0VGUHE1WGNTZUdEMzZWQThldk1HOTFTSzdsVGxWS0pSLzBhV29JanZ4MzVocFQvdDVpdEh2Q1FxM0MyZEdXaUtpNFhPZC9xVW9wZW5Xc3c5Ui90cHFkUzhMR3lvSkRKNjRZQWhST0RqYlVxVnFLUFVjdW10VS95M2pXbGpTdVhkYncrdVQ1RzJaWHFoRkNDQ0dFZUZhNXV4Y2pNaXI3eFBCRjFhSERSM0IxZGFWVWdIOWhMK1dwMG1xMTdOcTloNkNnTW5oN2VSWDJjcDRKcXpZZDRYWjROQ3FWa203dDZ1TDc4UG5nZVNBQmlxZzR4djI2bm5lNk5XTG1naDA1VnJuNFovaytTbnE3RWhFVng2ekZ1dzNYVTFMU21MMThINSsrM1JLQTFvMHJzV1hmV1NLakgyUVpRNmVEbVF0Mk1zYlRoU3ZYSTVpLytrQ0I1QkV3MTd0dnZweHJHN1ZLbVcwN3RUcHY5Y2ZMbC9iaVRzUjlvbU5OUjdGOVBKeUpqSW5QZGlkRG15YVZERWM5QUg2WnU1MTlSN04vSUovMWZSOXNIdTZHR2ZIVFNzTXVsOHhzYlN6NTZyMjJPRHZZMHFwUlJYdzhYZmg1OWxiaUU1Tk5qcWxXS1htL2QxT0NTM3NEY09oRUdEL1AyV3EwKzhGQ3JlS1R0MW9RWE5xYkxmdk9zbkx6VWU0L3lGcEZSYUZRMEtsbGRWNXJYaDJGQXI0Yy9DclQ1MjQzS3grSnBZV2FBOGV2MEtaSlpjTzFGZzByNWp0QTBiaDJFTlpXRm9iWGU0OWNwR0pRaVh5TkpZUVFRZ2p4ckNnWFZJcXRPMEs0Zk8wbXBmeDhDbno4OVJzM0ZjZzRGbW9MbWpYTi9YZnpkR08rRzBlVFJnMzUrS01QOGpWZldsb2FrWkZSM0x0M2ozdVJVVVJHUmxLbVRHa3FWVFNkajJ6cXRCbHMyNzZEbGNzVzVXdStnbklsTEl6SlU2WlJ1WElseG93YVVhaHJlVmJjQ28vbTBsWDloNXlKaWZrckh2Q3NldUVERkFBMzdrUno5VllrclJ0WHlyVnQrTDM3SktXazBxUDlTMW51SmFla1lXV3B4a0t0NG45OW1oRjI4MTYyNDF5OGVwZVUxRFJlYTFuZDVQMTVxMEpJVGtrei8wMllxWDZOMHJtMlVTZ1VaclhMall1VEhSLzNhNEZDQVl2WEhXYnozak5HNXdGZnFsS0tnZDBiYytuYVhjYi90aUZMTGdkSGV4dGVlVmlTTkYweFo3dHM1N08yc2pBRUo0QXN1MWZTSlNTbXNHRDFBUWE4MFJpVlNrbWxJQjlHZjlpQmNiK3V6N0w3d1VLdDRzTit6YWxhM2hlQW5RZERtYlY0bDlHT0N3dTFpby82TmFkU1dmM0RmY3VHRmRCcXRjeGRGV0w4L1hDMFpWQ1BKbFFNeXZpSE1pbzJucnVSOTdOOVQ1bXBWRW91WHIzTGxSdjNDQ2poQmtDZ256dUJmdTVjTWhHSXlZbENvYUJsdzRxRzErSDM3blA4M0hXc3JlUkhnaEJDaUNjbk51N3BmU2dqWGx3QnZ0NEUrdnV5TCtRWVRnNzJ1TG9VYko2MEdUTUxadGV3cmEydElVQnhQalNVejc0WW5tdWZIYnQyczJQWDdoemJ6SjM5SjhlT0gyZC95RUZpWTJPSmlZa2xOamFXQi9IeFdYSnpOS2hmTDlzQWhWYXJSYXMxZlpTNC9XdGRjbDFyVGpJSFdrSU9ITXkxZlpuU2dSdy9mb0xsSzFmajdlV1piYnNTSlh3bzRaTTFLSFh1ZkNoYnRtN256Sm16M0kySUlDMHREUnNiR3p3OVBBZ09Mc2M3Yi9VenRNM3R2YTFlc1NUWDlZcjhrNmVSaDVvKzhpRDh1TklmSFBOcnlickRUeVJBOFRRTjZOWUkyNGQxZVY5dldaMkRKNjRRODNDM2lKMk5GZjI3Tk1ES1VrMXdhVzgrNk5PVXlYOXRObnJ3NzltaGp0RW4vQUNLNWJGa0FBQWdBRWxFUVZTdU9RUW9YQnh0RFY5cnRGcGk0eEt6YmJ2bnlFVmk0eEw1c0Y5enJLMHM4SFIzWXRULzJqUCt0dzFjdlJrSjZJOVF2TityS2VWTDY3ZVNyZGwybklWcjlUOUExU29sYXJVS2Ewc0wzdXYxc21GM0JjQ2E3U2RZOE84Qm8vbnFWUStrVDZmNjJHY3FCWFQ0WkJpL0x0aEpncGtsVTVWS2ZhNklEYnRPTWJoSEU4UDFGZzByTW1QZWRyUEdTRmU5Z2gvRlhUTnllV3pjZlJxZFRoOXNFVUlJSVlRbzZ1clZyc0w2TFh0WnRXNGJGU3NFNGVmamlhdXpJeFlXRnJsM3prVjJENmp0WCt0QzE4NmQ2UGxtOXh5dm1SSVFFTUQwYVQvbDJPYmRJUjlTdTFaTit2YnBtV003ZTNzN0ZBb2xGeTVleE5uWkdXOXZMNEtEeTdGcDgxYXFWcWxNMnphdGNYVXJocHVySzA1Tyt1RE43My84eGI5cjF1WHA0ZHZaMllrV3pacG11WDdnNEdHdVhydEcxODZkVFBaYnZIUzUwZXZ2eDAwd2U4Ni9aOC9KOFg3M2JsM28va1pHWmNHRWhBU21UZitWUFh2M0FlRGc0RUNBdno5V1ZwWkV4OFJ3SlN5TVM1Y3ZHd1VvMGxXcFVobVZNbSs3eDhYamt3REZDeWFuUEJIemZud0gwQ2RqN1B2NW55YmJaQzV0bXBNV0RTcFF1VnpHY1lGZkYrNHlCQ2NBNGhPVG1UcDdDMThNYUkxS3BhUjZoWks4M2JVUnZ5M2NDVUNsSUIrVHV6aGNuZTJ6bmRQWktTTkFFUkVabDJ2MjVwT2hOeG56eXhxR0RXcUR2YTBWemc2MmZQVmVXejRkdXhnSE8ydEdmZERlYUVkR3MvckJ0RzVjeVZDaHhaUkZhdyt4ZXVzeHcydVZTc2xIL1pvYlZjcElTVTFqNFpwRGJOeDlLc2YxUFNvOW1XWElmNWZvMGU0bFF6TExPbFZMTVg5MVNJNEJtVWUxYnBTeFd5Z3BPWldkQjg4YnpTR0VFRUlJVVpSWldWblN2azFqanAwNHo3RlQ1emh4OG55dWZUNTVOK2NIL3lmSjBzS0NFajQrSkNWbFBTS2NtWldWSlc2dXB2TU5LRlVxTEI4R1lCbzJxRWZEQnZXTTdtL2F2QlZmM3hMVXJsMnpRTmJzNHV4aU12Qnk5MjRFVjY5ZHl6WW84MmlBWXRhdjAzT2NaOXVPblN4ZnNaSVBQeGhDNmNEQUhOdmEyV1U4RDhUSHgvUGxWNk80RWhhR3YzOUordlhwUmRVcWxZMSszNDE3OElDZE8wM3ZTQmsrOURPc3JhMXpuRThVUEFsUW1EQm94QnppNG5QKzRmQWtwQWNJaXJvU25pNUdSMkEyN3puRDBkTlhzN1E3ZmVFV2Z5M2J5OXRkR3dMNm5BaFJNUTlZdGVVWS9ibzBNTFM3ZGlzS1ArOWlnRDRKYVhiY1hUSjJCTnlPTUM4eFV0aU5lNHlkc1paaGcxL0Z6c2FLaGY4ZUpEWXVrZnNQa29pS1RjQW5VNERpMGQwY21XbTBXdjVjc29jZEI0ei84ZE5vdEJ3NGRwbXE1WDFSS0JTY3YzS0gzeGJ1NG82WjZ6TWxUYU5seTc0enZONnlCcURmemRHMGJubVdienBxVm44LzcyS0dYU0VBT3crZXoxTTFFeUdFRUVLSW9rQ3BVRks5U25rcWxBdmsrcTA3eE1VbG9PUHhTK2ZObmJjZ3kwTjJ1c1ZMbDJlNVorcGFkcnNxdW5idmxlUGN1L2ZzWS9lZWZTYnYxYXhSblpGZkRjdXgvN01vUGlHZVNaT24wdU9OcnRTclc4Zm8zdTQ5KzFpMGVDbXZ2OWFCZW5Ycm9ORm8yTGhwQzQwYk5jRE9Ucit6T2pFeGtjbFRwbEd2N2tzMGFkekkwSGZxdEJsY0NRdWphcFhLREIvMk9WWldWanpLd2Q2ZXRxKzJmckp2VU9TSkJDaEVnYkswVVBOK3I2YUdvd0xYYmtVeGIzVkl0dTIzaDV6RHk5MkpWMS9XSjM1OHJVVjFJbVBpdVhZekNnOVhSN1JhSFRNWDdPRHpBYTF3ZHJERnU3Z3pWcFpxazhkZi9CL21aUUM0ZlRmRzdEV0gzWXprK3hscktlbnR5cTVEb1lDKzNPeVM5WWVvVWFFa1YyNUVFaHVYd1AwSFNTUWtwZURtWXMrZzdvME51eXVTa2xPWk9uc3J4ODlkTnpuKzdzTVgwT3AwT05oWnMzSDNxUUlwS2J0MTMxazZOS3RtU0NEYXRGNTVWbTA5WmxiWjBsYVpkay9vZFByakhVSUlJWVM1dXJXcnk0UDRKQktUVS9IeGNDbnM1UWlSS3lzclMwb0grT1hlTUk4ZVBaTHg3cEFQYWQyeUJlM2F0Y24xV25iK25EVXoyM3Y5M3g1RTNUcTFlZWZ0L2lidlcxbG1mTEMyWU9GaWsyM09oMTdJY3E5dDJ6WW0yejR0eGQzZGNYTjFaZHo0U2JSOXRUVnY5ZXVEVXFsazhaSmxMRm0yZ3ZmZkc4ekxUUnFSbEpUTXBNbFRPSHprS0E0TzlqUnNVSjlMbHk4ejhjY3BSRVRjbzE2OWpPREcyWFBuMkI5eUFFZEhCejcvOUdPVHdRbnhiSklBUlJFeGNXalhMTmNzTGRRNTN2OXE4b3FuL3NsNDM5ZnJVOEpMLzh0S1Nrb2EwK1pzeTVMODhsRUwxaHpFeDlQRmtJaXlYK2Y2VEoyOUZXOFBaNDZjQ3VQcXpVaHVoY2ZnN0dDTFVxbkF2NFFiNXk5bkxjc2E0SnNSb0VqUEkyR3VxemNqRFgwc0xkUW9sUW9PblFqajBJa3dvM1pCQVI0TWZDTWpPQkVkRzgrRVdSdTVlak1TVzJ0TGZEeGR1QkNXdFd4bzZKVndzOHFQbWlzMkxwSDkvMTJpWWMweUFEZzcybEs3Y2dENy83dVVZejlIZTJ2cVZjL1lHbmZzN0RYQzc1bVhwTk1jbVkreTVNWlVPVjhoaEJEUFBsOXZWOUkwV3VJVG52NXVVeUdlSmFhU01UbzQyR2U1YnVyYW8yN2N2R25XbkJxTk50dGpJRWxKU2NUZXY0OWFyV2JCSXRPNUpFSkRMeEFhZXNIb1d1WmRCM2x4SlN3c3g0U1M1aWJTdExPelkrUlh3NWo1Mnl6V3J0dEExY3FWdVhIckZ2TVdMRUtoVURCMTJuUittam9OQUNzcks3NGMraG0xYXRZZ0tpcWFZY05INHVicXh2aXgzMUtxVklCaHpLM2JkZ0RRcGxWTDdPMnp6MkVubmowU29IaG9iNlpTamFscEdoenNySms1SnVjdFZvL3JyV0YvR3dVUU1oOFBlUFNoM3F0NHp0bUhUZDFQVDZyNHREU3VIVVRqMmtHRzEzOHMyYzNOOE9oYysrbDBPcWJOMmNib0R6dmdYZHdaVFpwK0Y4Q2tQellhU3JYZURJOHhKS0lNOUN1ZUpVQ2hWQ3J3ejFULzk4cU52QVVvMHRXb1dKSmVIZXR5NU5SVjVxemNiM1N2U25sZlB1elRETXVIT1RndVhyM0w1TDgyRTNNL2dacVYvT243ZW4zc2JDejU5cGMxUmxVMUd0WXN3NEEzR3JOMTMxbVdyRCtjYlRuVHZOcTQ2NVFoUUFIUW9tR0ZYQU1VVGVzRkd5WENMT2pkRSttbGRzMlJVejRVSVlRUVFvZ1hTVTY3S2pJN2VPZ3dCdzhkenJHTnA2ZEhsbVNYUDAzOWhXM2JkOUN1YlJ1VENTSHp3OFhabVRadFdtVzV2bTlmQ0ZmQ3duaXp4eHNtKzgyYnZ6RExOYVZTeWJ1REJ0Q3M2U3NFbFNsTitiZzRpcms0NCs3bVJrcHFLci9NK0pXVWxCUkdEQitLbjYvK1E4MWl4VndZL2ZVSUFnTDhzK3lRT0hQbUhBRFZxMWQ3dkRjcG5qb0pVRHcwL1pFcUNJVlJ6ZUQzUmJ1ZStCeW1kbG84U3ExU1pkc3U4NjZOekVyNXVkT3ZjMGJlaUMzN3pyQW5VOUFuT3k1T2RuaTRPWEx1MG0wbS9iR0pqL3MzWitiOG5WeStibHcyODhxTmpKS3Q1UU05V2JmamhORjlmeDgzUStBZ0lTbUZXM2s0NGdIZ1hkeVpuaDNyVUtXYy9nZGVzL3JCYk5wOW12Q0hKVUNiTndpbVY0ZTZoZ1NaT3crRzh0ZlNQWVpBVWlsZmQwTVZrVS9lYXNuWFUxWVJFUldIZDNGbituVnVnRktwb0htRFlPcFVLOFc4MVFmWS9mQW95ZU80Y3VNZW9WZkNDUXJ3QUNESTN3UC9FbTZFM1RCZDNsYWxVdEtzWGthMW1wdmhNWndLdmZIWTZ4QkNDQ0dFZUJHWjJpRmdiZzZLUnowYVVJaU1qR0x4MG1WczI3NlR4bzBhMHJWTEo0cTdaMVFJVEV0TFkvdU9YZXpadTQrK2ZYb1M0TytmN2RqM0lpUFptYWswcVU2bks1REU2TTdPem5UcjhucVc2emR2M09SS1dKakplMkE2UUpITzBzS0M0U05HVWE5dUhWNXQwNHJRMEF0TW5Ed0ZGeGNYdmh6NkdXRmhWeG53M1JBbWpoOUxTa29LRTMrY3d1dXZkNlJWaStaRzcrbHVoUDVad3NPamVMN2ZuNmw4SUk5V0NTa3NIWnJYSUNWVmc0MlZCYjdlcHBPbUZsVVNvRERUbjB2M0ZNZzQvVE05eE9lRnFVK2JNMWZVTVBmVDZOeDJZZ0FvRk9hMXk2eGFzSjhocUhQcFdnUnpWdWgzSC9qN3VCS1d3M0dMTm8wcjBxWkpaVTZjdThHaWRZZjRZdnd5azlVM3pseTRaZmk2VXRrU1dmSlExS3prYi9qNi9PVTd1VmJ3U0dkblkwV25sdFZwM2lEWXFJelE3YnN4V0ZtcHNWQ3I2TmU1Z1dGblNHcWFoamtyOTdOMTMxbWpjWlp0T0VKd2FTL0srSHZnNUdERForKzBZdFNVVlVUR1BHRHozak8wYmx3UmxWS0pnNTAxZzdvM3BuR3RJUDVZdXB2YmQvT2ZMQlAwSlVmVEF4UUFMUnRXNE5jRk8wMjJyVk8xRk02WlNyRnVlbGhhVkFnaGhNaUw2N2NpalhKUVdGcy9mdGxHSVlvU0N3c0xySzJ0K0hIaUQ0WnJPaDM4OXZzZmxDdFhsc2FOY3Y1OS8rTlB2OGkyM09tQmc0Y0lPWENRZ3djUFU2ZE9iY1o4TXhJN1cxdWlJcU80ZHUwNjhmRUozTHAxaXcwYk41T1dsa2JMRnMxd2RNZytpVHpBa2lYTGNYSnlKQ29xbXJDcjEzai93MC80N0pNUEtlbVh2N3djR28zK0E3cUNMUDUyNzE0azh4Y3VZdXUySFRnNk90S3FwUU5MbGk1bi9zTEZ0R2plbExmNjkwV3BVQkRnNzQ5S3JXTHNEeE1ZOXNWbmVIdDdNV1BtNzJ6ZXNvMGhnd2Nham5ta3B1cDNxYXZWK1gvY05WVm0xTXZMTS85dnNnQjVlN3FnVnFtd3MzMytjbXRJZ01KTWp6NlE1bGQrQXhUUHVtVWJqbkFuSXBadXI5Wm15dCtiMFdoMTlPcFlsMWFOS2pKM1ZRanJkNTdNMHNmYXlvSW1kY29CVUxsY0NXNkVSMmY3Nlg5RVZCd1JVWEc0RjNQQVFxMmlTamxmRHA2NFlyaGZxN0svNGV2TXdZenNXS2hWdEd4WWdmYk5xbUpuay9FWE95azVsV1ViajdKeDF5bUt1em93Y2tnN1N2bnBvOVczNzhZeTlaK3RYTHNWYVJqRDJzb0NheXNMYkt3dDJMTHZMS1ZMZXFCUWdJK0hNd083TjJieVg1dFo4SzkreDBUL0xnMG9HNkQvb1ZhK3RCZGpQMzJkWlJ1T3NIYkhDYlRhL0VVS0RwOE1JekltSGxkbi9kbTZ1dFVDbWIvNmdNa3FOSzBhVmpSOG5aQ1l3dTdEajcrTDQxRnliRU1JSVo1L2kvN2R6L25MdHdFWTNLczVnU1h6L3dtbEVFVlJ0NjZkNmRhMXM5RzFmOWVzNC9pSms1UXJWemJYZkJPTEY4ek45dDZHalpzNWN2US9BUGJzM2MveEV5ZHhzSGZnVG5nNDhmSHhBSlFxRlVDUEh0MW8wcWdoMjdidkpEVXQrNXh6MTY1ZForUG1MZlRyMDRzLy9wcU5TcWtrT2pxR1ljTkhNbXJFY0lLQ3ltVGJOenVwcWZvUENXMXNiUExjOTFGYXJaYmZaLzNGcGkxYlNVMU5wVm5UbCtuWHR6ZGp4MDNnMU9rektKVks5dXpkeitZdDIwaEx5L2h3OHQ2OVNOWnYyTWczWDMvRmlwV3IrV2Z1ZkQ3NWZCaTkzdXhPcDljNllHOW5SOXlEQjhSRXgrQmdiNSt2dFVtWjBjSWhBWW9YVEU0UGtPbGxUbFBUTlBUOS9FK1RiVEx2Mm5qVTNpTVhPWGo4Q3FscEdwcldLMCtyUnZvSDRwNGQ2bUJsb1dibGx2K00ycjljcHh5MkQ1Tk5wcVNtc1hiYmlTeGpabllxOUNZdlB3eG8xS3JzYndoUWVCZDN4cnU0czZIZEVSTWxUZE9wVkVxYTFDNUxoK2JWREEvMTZRNGV2OEkvSy9jVEhSdlBtKzFmb2xXalNrWjVQQ3dzVkh6NlZndXNyUzJ3dHJRd0hQZklUczFLL3JScFhJbDFPMDl5NDA0MFk2YjlTNk5hUWZSbzl4TDJkdFpZcUZXODBiWTJ0U29ITUgzZTlueVZIdFZvdFd6ZWM1bzMydGJXcjFHdDR1VTY1Vmk5OVpoUnV5Qi9EME9nQldESGdYTW1LNkVJSVlRUVFvanM1WmI0Y2RIaXBTeGF2TlRzOFQ3KzhIMmpKSlVmZnZBZXlja3BGQ3ZtUWtKQ0lqdDM3MmJqcGkya3BhWFI5SlVtdEd6Um5ISmw5VHQ3WTJOaldiMW1MWFBtemVlTHp6NmhTdVZLUm1QcmREcG0vRFlMSnljbldyVnN6aDkvemNiWHR3UjkrL1JpK0loUmpQeG1ES05HZm1VWXoxenBTVHFqbzJOWXRHUlpsdnRYcitrcjI1bTY5eWlsVXNtMTY5ZHhkM1BqdmNFRHFGUkovL3hRSWJnOFZsWlcrSmJ3b1hqeDRyaTZGc1BKeVFsSFJ3ZnM3T3lZTjM4Umg0NGM1YzBlYjlEcHRRNzQrNWRrL01RZkRia28vRXI2Y2ZyMEdVNmRPWU92YjRrOHZUOVJ1Q1JBOFFLNGRQVXU2Z0xLcVhIcDJ0MXM4MUJBUm5MUGJmdlBVVGJBay9vMVNnUFFwVTFOTEN4VUxGbXZUK3BqYldWQnUxZXFHUHB0RHpsSFRGeENqbk9ISEx1Y0tVQVJnS1A5ZnU0L1NLSlovWXk4Q2pmdVJPZFlsYUxQYS9Wb21pa1BBMEQ0dmZ2OHZYd3ZKODVsNUdPSWprM0lrbVRVelNYMzZLdEdveVVsTmMxUTVlT050clc1Y1BVdUY4TEMwZW4wdVN1T243M0JnTzZORFBrdUF2M2MrZnI5OW53d2VuNnVGVTlNMlI1eWprNHRxeHYrWEpyVkQyYk45dU5HdXpKYU5jN1lQYUhUNmRpMDUweWU1eEZDQ0NHRWVORU5IdlNPMGV2RWhFVG16RnVBbFpVVnZkN3NqdExFQjFnSERoemk2SC9IYU5iMFpjcVVLVzEwNzlFZERCcU5sbE9uejdBdkpJUWpSLzZqVE9sQTJyWnBUYU9HRGJDMTFlOVlTRTVPSmlFeGtjVEVSQVlOZUp2SlUzNW0xT2p2ZUcrd1BzbGt1bFgvcnVYMDZUTU1lWGVRVVJMSlVnSCtmRDNpUzc0YStRM2ZmZjhEczM2Ym5xZnZ3ZjM3K3QrMWI5MituV00raVp6dVpmYmV1d054YzNQRE10T3hsMGNUYlA3OHl3dzJiOWxteU5YeFp2ZXVXRmxab1ZMcG4zR3FWNnZLanhOL3dOTkRmL1Q1cFZvMU9YMzZER3ZYYmFCbDgyWW9sVGwvc0ZqVTNMb1RiWlNEd3NiR012ZE9SWVFFS015VS9tQmNGSTM1WlUyQmpmWGQ5TFZtdGRQcGRNeGNzQU9WU2ttZHFxVUE2Tmk4R2txbGdrVnJEL0ZxazhvNE9laC95S2FrcHZGdkxyc25BRTVmdUVWVVREekZuTzJ3VUt0b1hyOENHM2Vmb3NsTEdYODJlM05KekxsNDNTR3FCdnZoNm14SGFwcUdmN2NlWi9YV1kxa0NBM3VPWEtSZDB5cmNpYmhQWk13RDRoT1RpVTlJSVNFeG1makVGT0lUazBsTVRDRWg2ZUYvaVNra0pxV1NrcHFHV3FWa3pFY2Q4Zk4yUmFGUVVLNlVwMUhwMFppNEJNYi90b0dXRFN2d1J0dmFXRnFvMmJMM1RMNkNFd0FQRXBMWmMvZ2lyOVRWZng5Y25lMm9XY21mZzhldkdMMU9kK1RVMVFJdGVTcUVFRUlJOGFKbzNiS0Y0V3VkVHNmMzR5YWcwV2o0WU1oZzZ0V3RrNlg5eFl1WCtPdnZmd2p3OStmZFFRTnl6SWx3UGpTVXo3NFlibmp0NHV4TVNtb3FLMWY5eTRKRlMwaE9UaUlwS1JtdFZtdG9vMWFyc2JHMnh0YldscW5UWmhBVEUwdm4xMS9qek5sei9ETm5IbVZLbDZaNXMxZXl6Rld1YkJDZmYvSVJPblJaS21EazVsNmsvcmp6RzEwNzA2Tjd0eXozZjV3OGxSMjdkbWRKL0prdTh5NlVsTlJVSWlPamlJeU15bkhPNkdoOUF2eVRwM0t1UUJjWkdVV2xpaFZvMGJ3cFM1ZXY0TnExNi96eDUyemVlYnRnS3BjOEsxWnRQc0tscS9ybmk4OEd0Q1VvMEt1UVYxUndKRUJocHJlN05penNKUlE1V3EyTzZYTzNvMVlwRFEvSTdadnFjejZrNzZ3QStIZmJjYUpqNDNNZFQ2ZlRzZmZvUmNQT2kyYjFnMUdxRklZakoxcXRqdDJITCtRMEJBOFNrcGsyWnlzZG1sWGpueFg3c3QxdGNmOUJJb05IWm44K01QMDRETUFYNDVjU0c1ZG9lSjJtMFRKOTNnNzZkMm5BN09YN3NzMnJzWEgzYVU2RjNxSjd1OXI4dS8xNGp1dk96Y2JkcHd3QkNvQVdEU29ZQWhTdjFDdHZsT0Nub0V1TENpR0VFRUs4aUU2ZU9zMjU4L3FjWGpObS9zN0JRNGVwVmJNRzFhcFd4ZGJXaHFQL0hXUENwSit3dHJabTJCZWY1cHF3c1d4UUVLKzJhWVZXcThYVjFSVmJHeHRzYlcyeHNiSEcxc2FHdGVzM0VuTGdJSC84TmdNYkd4dVVTaVUyTnRZb0ZBcFNVbEw0NnV2UnhNVEdvdFZxK1dIOEpBQStHREk0MjRvZHRXdlhOSHlkbnZqVEhEZHUzQVRBeSt2eEg0cGpvbU1ZUG1LVTJlM05hYnQ2eFJKc2JXMzUzL3Z2OGQzWThmeTdkaDMzSXUvUnUrZWIrUGg0RzdXOUd4SEJwazFiNlBsbTl6eXVYRHdwRXFBUVQ1UkdxMlhhbkcxOCtuWkxLZ2JwRXdabFBtSVJFUlhIdjF2TmZ6amZ1dThzYlpwVVFxVlU0bWh2VFllbUdiV05EeHkvYkZhZ0kvUktPQk4rMzVDSGQ1RjMxMjlIOGMzVTFibTJ1eGtlemNSWkd4OTd2aHQzb2prVmV0UHdQUzRmNklWM2NXZHVSOFRTdUZiR3VjTHJ0Nk00Y3pIM0pLSkNDQ0dFRUNKbmxTdFY1SisvZnVmc3VmT0VIRGhJeUlHRGJOdStFNVZLUmFtQUFDNWV1b1NMaXpOalJvM0UwOU1qOXdHQmdlKzhoVWFqWWNteUZlemR0NTl2UjM5dE9NYXdkMzhJQU83dWJnQjhPL1lIWW1KaUdmaE9mOHFVTHMyb0VjTU5BWXZnNFBLVUwxZVdraVhOcTlUUnQzZFArdmJ1YVZiYjAyZjBSNFVESDFiTWVCekZpcm53MDQ4VGNtMjNhUEVTOW9jY05LdHR1bG8xYS9EbEY1L3gwOC9UMkI5eWtQMGhCL0gwOU1EZHpRMnRUa2ZFM1FoRE9WSlRBWXJ2eGszSVVzVURvRW5qaGtaNVEwVEJrZ0NGbVFxcU9zRzdiNzVzK0ZxajBlYlFzbURVcmhKQTE5YTE4dFJIclZJeGNhaDU5WDAvSGJjNDF6YXBhUnArL0hNVHd3YTFvWXkvOFEvbnVhdEM4blMwSVNJcWpqMkhMeHJLZnFZSGhIVTZXTE05OTJNaXo3TU51MDRaQWhRQURXdVY0Y3pGMjdnNFpTUURsZDBUUWdnaGhCQUZSNkZRRUZ5K0hPWEtCdkZTclpyTW1iZUFNMmZQY2VHaS90aHhWRlEwa3laUG9YYXRtdFN1WFl2U2dhVnlIQy8wd2tWK21mNHJWOExDQ0M1Zmp2djM3K1BpNHBLbG5VNm5vM1pOL1h5ZmZ2NGxMWm8zcFUrdm5vYmRFbS8xNzRPYnErdGp2VGVOSm10QzlZU0VCSTRjUFlhcmF6SDgvSHdmYTN6UUgxRXBGZUNmYXp2N2g1VTR6R21iV2UzYU5mbDErczlzMkxpWmc0ZU9jUDNHRGNMRDcySnBhWWxyc1dJMGJGQ2Yrdld5SHMwQk9IN2M5TE5GMlh4VVBoSG1rd0RGVXpaOTN2YW5PcCtkalJWZXhaM3kxRWVoSU05OWNwT2Nrc2JmeS9ieTNTZWRqSzRIK3JseitHUlluc1phdGZrL0d0WXNZNVRFTXVUWXBXeVBVcndvanAyOVR2aTkrM2k0Nld0aDE2NGNnS3R6Um1MUEIvRkp1ZWJvRUVJSUlZUVFPWXQ3OElDSWlIdmN1WE9Ic0xDclhMeDBtVE5uejVLUWtJaTF0UlhObXI1Q2gvYXZrcHFTeXE0OWU5bXpaeDhMRnk5bDRlS2x1TG02VXJ0MlRlcldlY21vNnNhOXlFam1MMWpFMW0wN3NMZXo0NzNCQTJuY3FBRUpDWWxvTkJvU0VoTUp2WERSa0NoVG9WRFFvbmxUNnRXdHcrdzVjOW0wZVNzaEJ3N3hkdisrTkc3VUlGL0JpWHYzSXJHeXRzTE8xcFk3NGVHY1BIVWFpMHlKS3dIV3J0dEFTa29LalJ1WmQveGRwOU9oMVdvTnUwRFNqOFNZU2liNnBEZzRPTkNsY3llNmRPNlVlMlBJTm5lR2VEb2tRR0dta2o2UEY0RTB4OVdia1FVMmxvK0hNOUd4T1ZmRmVKcXNyU3dZM09QbExOZmJONjFLbWtiTHNnMUh6QjRySlUxRFFsSUs5cllaNStRdVhZdkl0WitEblRVengvUXlleDV6L2ZCNTU5d2JtV0hFNUpWY3ZwNzcrOGlPVHFkajQrN1Q5SDZ0TGdDZTdrNkdZQVhBdHBCenBLUkthVkVoaEJDUHg5ZmJGWjFPZjR6VHhzb2k5dzVDUEVjMEdnM3ZESHlQaElTTTM3TTlQVDJvWDY4dU5hcFhvMGIxYWtaSkowdVhEcVJmbjE2Y09YdU9uYnQyczNmdmZ0YXQzNGkxdGJWUmdHTHV2SVhzMkxtTEZzMmIwdXZOSGpnNk9uRDl4azNlZS85RG8vbGJORzltOU5yZVhoL01hTlN3QVZPblRXZk4ydlUwcUYvWEVCRElpM2tMRnJKMTJ3NmpheldxWnh5bmpvbUpaY215RmFqVmF0cSsydHFzTVpPU2t1aldvemNXRmhhbzFXb1NFL1Y1MjN4TFNPbFBZWm9FS016MC9TZm1SZHdleCtNY0kxR3JsSlFMOUtKYXNCL1ZLdmpoNGVySTl6UFdzVDNrSE50RHpwazFSbnJpeDlRMERYMC8velBmYTNtVVFxRmdTSzlYS09HbDM1Nm0wK21JVDh3SU1IUnFVWjIwTkEycnRoekxkU3dyU3pXZnZ0M1NLRGdCME8zVldseDhXTTd6UmJiejRIbTZ0SzVoS0hPYXZzMVBvOVd5ZWErVUZoVkNDUEg0dXJXclM1cEdTM3hDVW1FdlJZaW5UcVZTMGI5dmIxSlRVeWxSd29kU0FmNDRPRGprMkVlaFVGQWh1RHdWZ3NzejhKMjNPUHJmTWFQZ0JFQy92cjNvMUxHOTBiRUpMMDhQdW5idVJKcEdmeHphejdkRXRqc1hLbFdzd004L1RTSXhLU25iNElTUGp6Y3V6czdacnJOcWxTcEVSa2FoQTVRS0JiNitKZWphK1hYRGZTY25SNnBVcmtSZ1lLa2NkMmo0K0hoVHZwdytlYnVOalEyVktsWWdNaklLalZhRHM3TVRGWUxMbXgzZ3lKamJ5ZXc4SHFKb2t3REZjK0xYYjN0ai9jaW5HTVZkSFRpZGMxR0xKMDZoVUREZ2pVWlVDODVJMEROLzlRSE9YTHJOaVBmYUd0YmN0VTB0a2xQUzJMRHJWTFpqcVpSS2h2UjZCWDhUdTFrczFDbys3TmVNYjZhdTVtNms2UkthR3EyVzIzZGpIL01kNldVK0FoTVJGVWRhMnVQbkV5bUkzUTFKeWFuc1BCaEtxMFlWamE0ZlBobEdWRXp1Q1VRZlYrWS9aM1BjaVlqbGRrVEIvSmtJSVlRUVFqd05MWm8zelhkZmxVcEZyWm8xc2x4M2NuVEV5ZEhSNkpwYXJjNVRkUWxyYTJ1c3JhMnp2VDlqMnBRYyt6ZHUxSURHalJwa2UxK2hVUERSLzk3SHlzb3l4M0c2ZGUxTXQ2NFpPNHkvR3pNcXgvYm02TjJ6QjcxNzluanNjY1N6VHdJVVp2cDZ5cW9DSDFPdFZqSGl2YlptdDdlMFZCTWM2RVhsY2lXb1hOYlhVRjRUeUJLY0FIQXZsbk0wOTBsVEtoVU03TjZFQnBsS2l1NDRjSjUxTzA4Q01QbXZ6WHoyVGl2VUQ4K2c5ZXhRbCtTVU5KTTdQbFFxSlIvMGJrcjFDaVVOMTI3Y2p1YlM5UWhEd2t4bkIxdEd2TmVPYjZldk1WaytOQ0V4eGF5a251YklYR1owNHF5TjNMZ1RYU0RqRm9STnUwL1RzbUVGbzVKU09RVitDdEtuYjdmTVUvdmxHNCt5YktQNXgzdUVFRUlJSVVUaFNjK0JJUXFYdDRjTEN2VFBTRFkyT1FlTWlob0pVSmpwNHRXN0JUNm1oZHE4czJHVnk1V2czU3RWQ0Fyd05Eek1tNkxWNnJoNDdTN0h6MXpuMkxuclhMMVplRWtqclN6VkRPclJoTnFWTThvUEhUOTNuVCtYN2pHOFBoVjZrMThYN09EZE4xOUJvZEFuNTN5clN3TWVKQ1J4NkVTWW9aMkZXc1g3dlp0U28ySkdjQ0w2ZmdMamYxOVBURndpSHE0T2xBdlUxMkV1NW16SGlDSHRHUC9iZXE3ZGlucnliL1FaRkI1NW4vL09YRE1FYzhKdTNDUDB5b3Q5OUVVSUlZUVFRb2puUlljV05WQ3JWTmc5Y3V6OWVTQUJpaUxBeWQ2RzROTGVKdS9kZjVESThYTTNPSDcyT2lmTzNTQStNZmtwcnk2cjRxNE9mTnkvQmI1ZXhRelhUcHk3d2VRL04yY3ByYnJ2NkNXS09kblJ2ZDFMZ0Q0UWRQNXl4c08wbzcwTkgvVnZUbENtOHFRUEVwSVovOXNHSWg4ZVdmanA3eTE4L1g1N3c3RUxGMGRidnZtZ0E3OHUzRW5Jc2N0UDdIMCt5emJzT20wSVVHeVEwcUpDQ0NFSzBLSi85M1B0WmlRYXJaWU96V3ZnN1ptMUJLSVFRZ2lSSHhLZ0tBSWVyZXh3T3lLV0k2ZXVjdVJVR0JmQzdxTFQ2UXBwWlZuVnJoekEyOTBhWW1lVEVjMDdmdTQ2ay8vY1RHcWF4bVNmTmR0UFVNelpIa2Q3YTM1ZHNOUFF6dGVyR0orODFjTG9xTXI5QjBtTW5ibldhSGRFWEh3UzMwNWZ3NGozMnVMcHJnOVNXRnFxZWI5M1U4cVY4bUxoMm9Na0phYytpYmY3eE9VM2NlcnBDemZ6MVRldmZSNG5zYXNRUW9paTZmcXRTRUt2M0FZZ3NZaisreXFFRU9MWkpBRUtNMlhPT2ZDMDNib2J5K2tMTnpsNS9pWkhUbDNsMXQyWVhQczh6bm90MUtvODlWKzA5aEM3RG9YUzcvWDYxS3prYjNSdjYvNnp6RjYyRDQwMjV5U1NjMWJ1TndxMHZGSzNITDA2MXNYU0l1Ti8wY2lZZUg3NGRUMDN3N1BtZTRpNW44QzMwOWN5ZEdCclNtVDZKS2Q1ZzJDcVYvRGo5OFc3T1huK2h0bnZTUWdoaEJCQ0NDSEUweVVCaWlKQXA5UHgvWXgxaGIyTUhQVm85NUpSY0VLbjB6Ri85UUZEUXN6Y3BBY25ySzBzR05TOUNiVXEreHZkdjNqMUxqLyt1WW5ZdU1Sc3g0aU9qV2ZVMU5YOHIwOVRLcFhOcUszczZtS1BzNk90K1c5R0NDR0VFRUlJSVo1UnF6WWQ0WFo0TkNxVmttN3Q2dUxyblgzWjE2SkdBaFJtMm5IZ2ZNOXJyakFBQUI1a1NVUkJWSUdQcVZRcWFGUXJxTURIQlFxc25LWTU0dUtUK0d2Wlh2eEx1T0hqNFV4RVZCd3o1dTNnL0pVN2VSNHJPU1V0eTFHUW5RZk84OWV5dmRrZUVja3NNU21GQ2I5djVJMTJ0V25kcUJJS0JSdzRmcG5kaDBMenZCWWhoQkJDQ0NHRWVOYmNDby9tMGxWOTNyN0V4SlJDWGszQmtnQ0ZtWDVmdEt2QXg3UlFxNTVZZ0tLZ3ltbm14ZFRaVzJqVnFDTHpWaDhnTVNsL2YxRjBPaDB6NW0vSHp0YVMwaVdMODhmaVBSdzRucmRFbHhxdGxubXJRamg1L2dadnRxdkQzOHYyNW1zdFFnZ2hoQkJDQ0NHZUhnbFFaQ014S1lYSmYyMStvbk9rYWJTTW5mbHNIOTNJaXh0M29wbTFlUGRqajZQVjZwajJ6emFzclMySWVsaXBJejlPbkx2QnlmTkxlUkk1UktmTjJXYjQrbkhXS0lRUVFnZ2hoQkJDVHdJVTJValRhRGw4TXV5SnpxSFQ2VGdWZXZPSnpsRlVKU1Nsa0pEUFhSaVpQYWtDSi92L3UvUmtCaFpDQ0NHRUVJVWlOaTZoc0pjZ3hBdFBXZGdMRUVJSUlZUVFRZ2doaEpBZEZFSUlJWVFRd216ZDJ0WGxRWHdTaWNtcCtIaTQ1TjVCQ0NHRU1KTUVLSVFRUWdnaGhObDh2VjFKMDJpSlQwZ3E3S1VJSVlSNHpzZ1JEeUdFRUVJSUlZUVFRaFE2MlVFaGhCQkNDQ0dFRUVJVUVSMmExeUFsVllPTmxRVyszcTZGdlp3Q0pRRUtJWVFRUWdoaHR1dTNJbzF5VUZoYld4VDJrb1FRNG9YaTdlbUNXcVhDenRhcXNKZFM0Q1JBSVlRUVFnZ2h6TGJvMy8yY3Yzd2JnTUc5bWhOWXNuZ2hyMGdJSWNUelFuSlFDQ0dFRUVJSUlZUVFvdERKRGdvaGhCQkNDSkV2bDY3ZU1Yejk2SEdQcEtSVWJvWkg1OWpmeHNvQ2IwL2pVcVczN2tTVG1KeWFZeitaUythU3VXU3VGM211VytGUktKVktTdnQ1NE92dGlvMk5aWTVqRnlVU29CQkNDQ0dFRVBteWFkZEo0Q1NROWJqSHpmQm9ac3pabkdQL3dKSWVETzdWek9qYXFzMUh1SFExUE1kK01wZk1KWFBKWERLWDNtY0QyaElVNkpWam02SkVBaFJDQ0NHRUVNSnNWbGFtazJMYVdGbGdaMnR0OURvM0txWFNxRS82dGR6SVhES1h6Q1Z6eVZ4NmxsYlAxeVA5OC9WdWhCQkNDQ0hFRTlXNXpVdlkybGdSSGZQQTZMcTluVFZxbGRMb2RkbFNPWCtxNSt2dGF0UUh3TS9IRllVaTV6WElYREtYekNWenZlaHpLWlFLcWdhWHBLU1BlODZMS1dJVThTazZYV0V2SWovZStlTDN3bDZDRU9JWjgvc1A3eFQyRW9RUVFnZ2hoQkM1c0xNMEhYcVJLaDVDQ0NHRUVFSUlJWVFvZEJLZ0VFSUlJWVFRUWdnaFJLR1RBSVVRUWdnaGhCQkNDQ0VLblFRb2hCQkNDQ0dFRUVJSVVlZ2tRQ0dFRUVJSUlZUVFRb2hDSndFS0lZUVFRZ2doaEJCQ0ZMb2lHNkN3c2xRWDloS0VFTThRYXl1THdsNkNFRUlJSVlRUTRqRVUyUUNGdTZ0allTOUJDUEVNY1NzbVB4T0VFRUlJSVlRb3lvcHNnS0pxQmYvQ1hvSVE0aGxTdFVMSndsNkNFRUlJSVlRUTRqRVUyUUJGeTRhVktPWnNYOWpMRUVJOEExeWQ3V25WcUhKaEwwTUlJWVFRUWdqeEdJcHNnTUxhMnBLK25Sc1Y5aktFRU0rQXZsMGFZU1U1S0lUNGYzdDNIaC96dGY5eC9EMlRUQllUU1d5SkxTRzIybXFycFZXMTlDb3VSVnQ3bDR0ZWJWR1hYclRVN1VMYlczcmQxcy9PcGJaYjFhSzE3OVN1c1ZXbDlvcDlpUzJDUlBhWjN4OWhyc2hNTW9ub1YzZzkvNUg1ZnM4NTg4bVloNWgzemdJQUFKQ25tZUtTN0hhamk3Z1hCMzgvcXhuek55azZKdGJvVWdEOHdRb0crcWw3aDRhcVdLNkUwYVVBQUFBQWNKUFZ5MlJ5ZGozUEJ4U1NsSkNRcEZXYmY5T3YrMC9xY3ZSMUpTUW1HMTBTZ1B2RXg5dWl3Z1g5VmFOS0tUVi81bkg1K0hnWlhSSUFBQUNBYkhpb0F3bzh1bjVjc2xabnpsMlVKTFZyL1NlVktCNXNjRVVBQUFBQWdNeTRDaWp5N0I0VUFBQUFBQURnNFVGQUFRQUFBQUFBREVkQUFRQUFBQUFBREVkQUFRQUFBQUFBREVkQUFRQUFBQUFBREVkQUFRQUFBQUFBREVkQUFRQUFBQUFBREVkQUFRQUFBQUFBREVkQUFRQUFBQUFBREVkQUFRQUFBQUFBREVkQUFRQUFBQUFBREVkQUFRQUFBQUFBREVkQUFRQUFBQUFBREVkQUFRQUFBQUFBREVkQUFRQUFBQUFBREVkQUFRQUFBQUFBREVkQUFRQUFBQUFBREVkQUFRQUFBQUFBREVkQUFRQUFBQUFBREVkQUFRQUFBQUFBREVkQUFRQUFBQUFBREVkQUFRQUFBQUFBREVkQUFRQUFBQUFBREVkQUFRQUFBQUFBREVkQUFRQUFBQUFBREVkQUFRQUFBQUFBRE9kcGRBRUFBR1JYc3MydWZkRnhPbjBqUWJISnFVcTIyWTB1Q1k4Z2k5a2tQNHVIUXZMN3FHcEJxeXhtazlFbEFRQ1FweEZRQUFEeWxQTnhTZHA2L3ByaVVsS05MZ1dQdUdTYlhWY1RVM1ExTVZhUk1mRjZ1bGlBaWxtOWpDNExBSUE4aXlVZUFJQTg0M3hja2xhZmppYWN3QU1uTGlWVnEwOUg2M3hja3RHbEFBQ1FaeEZRQUFEeWhHU2JYVnZQWHpPNkRDQlRXODlmWThrUkFBQTVSRUFCQU1nVDlrWEhNWE1DRDd5NGxGVHRpNDR6dWd3QUFQSWtBZ29BUUo1dytrYUMwU1VBYnVHOUNnQkF6aEJRQUFEeWhOaGtaazhnYitDOUNnQkF6aEJRQUFEeUJOYjFJNi9ndlFvQVFNNFFVQUFBQUFBQUFNTVJVQUFBQUFBQUFNTVJVQUFBQUFBQUFNTVJVQUFBQUFBQUFNTVJVQUFBQUFBQUFNTVJVQUFBQUFBQUFNTVJVQUFBQUFBQUFNTVJVQUFBQUFBQUFNTVJVQUFBQUFBQUFNTVJVQUFBQUFBQUFNTVJVQUFBQUFBQUFNTVJVQUFBQUFBQUFNTVJVQUFBQUFBQUFNTVJVQUFBQUFBQUFNTVJVQUFBQUFBQUFNTVJVQUFBQUFBQUFNTVJVT0NoWWJjYlhRRUFBQUFBSUtjSUtKQ24rWGg3Tzc1T1RFNHlzQklBQUFBQXdMMGdvRUNlWnJYNk9yNk9pMHN3c0JJQWVIQmN1eFNsMDRmMnVkWDJ5TTV0T2g5NVJMYlVsRnl0NGR6dkJ6WHJ3M2QwN2RLRlhCMFhBQUE4dkR5TkxnQzRGNEVCL282dkwxeTZJcW04Y2NVQWVDalpiS2xLVHNnNkFQWE9aMDMzK1BUQjM1U1VFSitydFhqNStDcWswdU9adGpuNnkzYU5mYXVUQW9PSzZZTWZOOGh5eDB5enU5bnRkazN1MTEzeHNkYzErTHRWQ3ExY0xWZnF0TnRzbWpiNGJaMzcvYUFTYjhicGpTK241TXE0QUFEZzRVWkFnVHd0ckhRSmJkeTZTNUowNHRSWjJlMTJtVXdtZzZzQzhDQWExcVpCdHZ1WVBUejFmTytCbWpMZ2pTemJUb2c0bis3eHRFRzlkT0ZFWkxhZk16UEJwY3ZxNDhWYk1tMVRwdm9US2x5eXRNNUhIdGJxYWVQVXF0Y0FsMjJqanYydStOanI4czVuVmNtS1ZYS3RUcFBackM0ZmpOQ1hYZHRxejVxbE9ySnpteXJVcVo4clkxK05PcWNQV3RTUjNXYVQyZXloZjY3WnJZQWl3VzcxN1YydG1GdnRXdlVhb0ZhOUJ0NUxtUUFBSUFjSUtKQ24rZnRaRlZTa29DNWVpbFo4ZktLT1JKN1NZK1ZLR1YwV2dBZFFUc0lDczlsREZoOWZCUVlWZGRubSt1VkxzdGxTWGQ0Zk1uZHRobXVmZDJ5cVFzVkQ5TmIvVFU5M2ZmSTczWFhsM0dtWGZkeXEyY05UN2Q4ZHByRTlPMnZOOVBGcTBQNFZCUlJ4WHYreHZUc2xTV1ZxMUpiWjdKSGwyTmtOZWN3ZW5yS2xwbWp5TzkzbFg2aUlXMzNlbTcxY3Z2bjlYZDdmdm5TZTdEYWJwTFRaTFR1Vy9hRG51dlhPVmwwQUFPREJSRUNCUE8rSkdwVzFZazNhYnhTMzc0eFEyYkNTOHZUSStqL2FBQjR0ZDg5d0dOYW1nUzZjaUhSYzcxMnRtTXNaQ3ArdjNlTnkzQ0ZOYXlybVlwVEwrNjVtSm5oNmVXVzQ1K25sbFdrZmQxV3EzMGoxWDNwWkZXclhsMytoSUpmdDlxNWJJVW1xK3N5ZjNCbzNwek5DNG05Y1YveU42MjYxVGMxaUw0endSWE1sU1JadmJ5VW5KaXA4MGR4c0J4VFZtclJRdXdFZnVieWZMNkJBdHNZREFBQzVnNEFDZVY3NU1xSGFFMVJJVVJldktPYjZEZjIwYVllYU5Ybks2TElBUUpLMDljZlpUcS9IeDk3SWNDOCs5a2FtZmU1MktIeVR4cnpaeWVYOWJUOStxeGxEK21TNFBucm5DYVVrSitwUStDWkowdU9ObXJuMWZIZUhQSzRrM296VGlNN05aVEtiOWRkL1RWS0pDcFhkNnBlVjR4RzdkZkhrTVVsU3JXWnR0SDNKUEoyUFBLeFRCeUt5dFgrR1Q3NThLaElhbGlzMUFRQ0EzRU5BZ1lmQ3N3M3JhdDdDTlVwT1NkR2hJOGZsNisydEJrL1ZaRDhLQUlhYlBkVDVYZ2JYTDE5MGVjL1Y5YnQ1K2VaVGNPbXkyYTdKWkRacjk4ckZTa2xPbGlSOTFQTEpUTnUvMVA4ak5lM1dTNUwwKzY2ZjVXR3hxRXoxMmk3Ynp4NDZVQmRPUktwc3pUb0tLbFVteTNxTzdOaXE0TEN5THBlaTNCYStPRzMyaEsrZnYxcSs5WGZ0V0RwZmRydGQ0WXZuNXRvR253QUF3RGdFRkhnb0ZDNVVRTTg5KzVTV3I5NHNTZHJ6MnlGRngxeFQ0MmZxS0NDL244SFZBWGhRM0xtSHdwV3pwNXhldS9OeDRaS2w5UFlFOTJZejNLMWE0K2E2ZGlsS3J3ejlLdE4yY3o1OVQ3NzUvZlhDT3g5azJtNzIwUDRaUHNDWHFWNDd5MDB6bmJIYmJGbzNhNUlrS1gvQndzcm5INUR1ZnR5MUdNVmV2U0pmUDMvNUZ5NGlhMkRha29memtZYzFvYzlyc3FXbXFOdnc4YXJadEZXR3NaZFBIcVZkS3hlcVpNVXE2ajMrRzFtOGZTUkppMFovcnZqWUczcng3eCtrTy9IazRMYU5tdFN2cXdxWExLMytNeGJLR2hEb3RPYVVwQ1R0WHJsSWtsU2phVXNWQ1ExVDJacDFkZlNYN2RxMWZJSGFEZnhZSHA2V2JMOFdBQURnd1VGQWdZZEd1YkFRUGR1d3JqWnMyU21iemE2VHA4L3J2OTh0VWFVS1pWUytUS2hLRkErV2g0Zlo2RElCR01qWkhncDNYa3RKVHM2Vmt6ZE83dCtyV3MzYlNKTE9IVDJVYWR2d3hYTmxEU3lndXMrM3o3UmRrMWZmZEl6dDRlbXBrbytsMzZmQ2JyUHBtNkVEVlAvRkxpcGJzMjdhTmJ0ZHE2ZU4wMlAxR3FoMDFacU90bnZYcjNKOG40MDZkMWZMbnYzVGpiVm96SEN0bWpwR0RUcThwaGYvL3IvZ0pEaXNuSjVvMFZiYmZ2eFdVd2UrcVU1RFBsZkRqbDBkOTlkTUg2K2w0LytsNHVVcnFlOS81c3JYTDIyenl4MUxmOUNxcjhmSzA4dEwxWm8wVitYNmpkT3VML3RSczRmMlYzSmlvb0pLaFdWNkpHckVobFc2ZWYyYUpLbjJuMTlJKzdQbGl6cjZ5M2JGeGtScjM2WjFxdjVzaTB4ZlF3QUE4R0Fqb01CRHBXcWxjaW9Ra0YvTDFteFJRa0tpYkRhNzloK0sxUDVEa2ZMd01Nc3ZYejc1NXZPUkowRUZrUGVVcjVvcnc5emVDRE9yVFRMZFBaTFNtUys2Wk8rRGNsek0xV3oxc1FZVzBNaE5COUpkV3pkcnNuNWUrSjMyYlZxclQ1YUh5enVmVllkKzNxUkZveitYTmJDQStrOWZxR0psS3lnbEtVa0xSMzNtNkhjMTZseUc4YS9kMnZTemNJblFkTmZOWmcrOU92UkxCUlFPMG9yLy9KKysrMnl3VWhJVDlVekh2MmplRng5cXkveHZaRFo3cU1yVFRiVHArNWxLVFU1U1VrSzhOczZaSnU5OFZ2VWNNME9QMVcwZ215MVZDNzc2Vk90bVRaWWtQZnZhbTJvMzRHT1p6SzcvYmQ2K1pKNmt0QmtmajlWTG0rVlNxMWxyelIzK2dXeXBLUXBmL0QwQkJRQUFlUndCQlI0NkpZb0g2eStkbnRmT1gvWnI3LzRqc3QwNmppNDExYVpyTjJKMTdVYXN3UlVDeUltQThyazdYa3BTa3VQVWpOeldaK0szYnJjZDErdGw1Zk1QME90ZlRIUzdqNGNsL1ZLR000ZjNhL0c0RVpLazF6NFo1VmhDVWFsK0l6WHQybE5yWjA3UzJMYzY2YjNaeTdWdHdSeGRQSFZNWGo2K1NrcUlWM1RVbVF6ajN6NlZwRkRKMEF6M0pLbDFuMEh5OExSbzVkVFJLbHd5Vko1ZTNqcTJkN2VrdEtNLzE4eVk0TmdEeUc2M3k3OXdrSHFQKysvLzlvbXcyM1hwMUFuNVdQMzB5dEF2OWNTdDJTYXUzSWkrclAxYjFrdVNubWpleG5Fa3FsOWdRVld1MzBqN05xL1QvczNyRkJkejFiRWNCUUFBNUQwRUZIZ28rZmg0NjVuNnRWU2oybVA2UGZLVWpoNC9yYWdMbDQwdUM4QURKT0Ztckt4dUhpYzV1RWsxWGI5eXllMnhLei9keFBHMUxZdGpNeVhKMCtLbGlrOCtrM2tqazhueHdmeE9TUW54bWphb2wxS1NrdFRrbFRkVXRXSFRkUGRmL1B1SHVuanFoQ0xXcjlUNHQxOVZwZnFOSkVsZFB2eENzejU4UjJjUEg4Z3c1dGtqYWRlS2hKUjJXVTdMbnYxVjkvbDJLbHl5bE94MnUzcU1uS3lFbTdFS0tCd3MzL3orMmpML0d5MGM5Wm1LbGltcnQ4ZlBWa0JRc0ZKVGt1WGhhWkhadzFOL0hUbEoxeTlmVktFU3prT1FPKzFjOXFQamRieTl2T08yMmkxZjByN042NVNTbkt5ZEt4YW9jWmZYc3h3djRlWk5YVHAxM09WOVR2Z0FBTUFZQkJSNHFPWDNzNnBXOVVxcVZiMlNiRGFiNG03R0t6WXVYcmJVVktOTEE1Qk5hNi9iYzIyc2hOZ2Jpb3U1cWpJMTZtU3JuN01UTXk2ZFBwbHBDTkduWmtpVzQxNi9jaW5MZG5jdVA3blRuRThIS2VyWTd3cXRYQzNkZmhHM21jeG1kUjgrVGlOZmE2MnpSdzZvV3VObTZ2eVA0YXJYdW9PV1RmeFNsOCtjMU5Xb2N5cFF0TGdrS2ViQ2VkMkl2aXhyWUlGTUF3cEpDaWdTckdVVC82MkQyemFxLzR3Rk1udDRLaWtoWHQ4T0c2Z2R5MzVVdGNiTjFXMzRPQ1hFeFdwNHgyWXFXNnV1dW56d2hXeTJWRTM4VzFjRkJoVlZtNzhOVm1CdzVzdHBicC9lVWJCNFNZWGRkWHBJaldkYk9HYURiRjg4MTYyQUltTDlTa1dzWCtueXZydkhxUUlBZ054RlFJRkhodGxzVm40L3EvTDdXYk51RE9EQmN6MHExNFk2ZldpZkpDbXNXaTNITlE5UGk2NWZ1YVRZbUdqNUJSWjAyczlaUURCLzVNZTZlUzBtMCtmekwxUkVMZDU4SjhmMXpoMytENmZYTjh5WnB1MUw1c2thRUtnM3ZwcnFkTWxLOUxrek9uL3NpSHFObWFGTjM4OVVxMTREWlBaSSsvRWZVdWx4WFQ1elVyL3ZEbGZkVmk5SmtpTDM3SkFraFQxZUs4Tll0OWx0Tm0xZk9sK0x4NDVReklYenNnWUU2dHpSdzBwT1RORE1JWDExNmN3SnRlbzFVQzE3OXBmSlpKSzNiejRGQkFWcjg5eFpLbEcra3FvMmZFNVhvODdxVVBnbS9iSjZpWjdyL3JhYXZmNjI0OFNQTzUwNXZGOW5EdStYSk5WdThVS0c0Nk85ZlBPcFd1UG0yclZ5b1U3dTM2dnprVWRVckd3Rk4xNVZBQUR3b0NHZ0FBQThjdmIrdEVLU1ZPTlBMUjNYUWlwVzFZbDllL1Jld3lxdXVqblYvdDFoV2JieHplL3YxbS8yWFhFVlVKUjhySW9DaWhUVnE4TytWRUxzRFgzN3lidnErUDduOHJ4amo0cTFzeVpwdzdkZnE4a3JQZFJoMEtmcCtqOVc5Mm50V2JOVWUzOWE0UWdvZnIzMTJqaWJYV0szMnhXeGZwV1dqUHRDNTQ0ZWtzbHMxdFB0WGxHRDlxOXAyNEk1MnZUZERObHNxYXI3ZkR2bDh3L1FxcWxqbEJBWHE0UzRXSmxNYVJ0Z3p2dmlJNVdxV2xORDVxM1ZnbEdmYWVPY2FWbzI4ZDhLWHp4WG5ZWjhycXJQL0NuZGM5NmVQU0dsQlJUTzFHbjFvbmF0WE9obzcyd215WjNxdG5wSjNZYVB6N1FOQUFENDR4RlFBQUFlS1FseHNkcTI4RHVWckZqRmNSeW5KUDExNUNTdG56MVZzVmV2U0VvN0FqTzNYRGdSZVUrbmdyaFNybFk5RFZ1MlRSWnZINDNvM0Z5bkQvNm02SE5uOU5ibzZiSjQreWd1NXFxMkxaZ2pTYXI2VE5NTS9TcysxVkNTZEdEcmVpVWx4TXRrTW1uLzVuV1NwR3BObW1kb1A3cEhleDNadVUyU1ZLcEtkWFgreHdpVnFscEQremF0MVladnYzYTAyN0gwQisxWStvUGpzY2xzbG8vVlR3V0xsMVQwdVRPYVBxaTMzcCs3V2gwSGY2WnFqWnRwMnFEZXVuTDJsQ2E4L2FwZS9taWtHclIvVlZMYS9oMjdsaTl3alBONXg0emZ3OTEyTFAxQmJmdTk3M1MvRGdBQThHQWpvQUFBUEZLOGZhMEtxVmhWelh2MFMzZTlVSWxRdFgvdkU4ZmozQXdvL0FzSDZZVitRM0xjZjlhSHJwZUhlUG40U3BKNmpwNmhyN3EvcUFQYk5takMyNitwMTdoWldqNTVsSkxpYnlxczJoT096VEh2RkJSYVJxR1ZxK25VZ1FpRkwvcGVKcE5aQ1hHeEtsYTJnb3FYcTVpaGZXaVY2anB6ZUwvYTloMmlCdTFmZFJ3TFd2R3BSaXIzeEpNS3FWaFZoWXFIS0RDNG1Qd0xCMG1TckFFRkZGeTZqR05aeWZqZXIraml5V09LdVJpbDROSmxWZkhKaG5yLys5V2EwcitIWW1PaVZidEZXOGZ6SGRpNklWdWJrMHJTdFV0Uk9oUytXWlhyTjg1V1B3QUFZRHdDQ2dEQUk4VmtOdW10MGRQbDRXbkp1ckdiN0RhYjQ4TzZNNzUrK2ZWazIwNDVIait6Z09LMkFrV0w2NTJ2NSt2THJtMTFlTWNXamU3UlFhY1BSc2hrTXFuZHUwTmQ5bnV5VFVlZE9oQ2hkZi85ajB4SzI5K2h6cTNsSG5kcjJyV1htcjNlSjhNZUhaNFdpL3BQWDVDaC9lMVpJeU4rMnVzSUxMcDgrQy9sOHcrUWo5VXZYZTM5Wnk3UzFhaXo4dkhMNzdoKzUvS09ydjhjbTY3UDNhNmNQYVg1SXorV0pHMWZQSStBQWdDQVBJaUFBZ0R3U0xsd0lsSi9xNVgxMFpiWnNXcmFXRjA4ZVZ3dDN1aXJvTkF5VHAvemZpenh1RnVoNGlIcU4yV2V2dXIyZ281SDdKWWsxV3ZkUVdYdU92bmlUays5MEZuTEpuM3BPSGJUMTg5ZmpUcDFkOXJXdjFDUmU2NnhZTEVTVHE5N1dpenBUZzI1ZWYyYUlqYXNraVNWcVY1YjlWcTN6M1JjdTkydW4yWlBVZlM1TS9wMTNYSWx4TjVJRjNZQUFJQUhId0VGQU9DUjRtbXhxRkNKckFPS0N5Y2kzUjd6K3VWTENsLzB2WXFWcmFEbnV2WE9jUDkrTHZHNFczRHBzcXJUOGtYOTlNMFVTZEtWYzZlVmxCRHZXQXB5Tis5OFZqWHU4bGN0bS9odlNWTGpsMStYYjM1L3AyMXpHcklNZnJhNjIyMkxoSlRXc0dVL2EvZktSVXBKU3BJazFmNno4ODB4NzJReW1WUzNWVHV0bkRKYXlZa0orbVgxRXRWLzZlVWMxUXNBQUl4QlFBRUFlS1FVS2hIcTlMalF1Mlhudy9pTlcvc2tCQVlWZFhyL2oxamljZHV2NjFaby9leXBNcGxNOHJCWWRIUjN1Q2IzNjY2ZVkyYks0dTJkb1gxQ1hLeCtYYmZjOGZqdzlpMzY4MXY5MDUwRWNsdHc2YkxacXZ0MnlGTWtORXptVEpiQTNLbGc4WktTL3JlOHcyUTJxMWF6MW03MWZiSk5SNjJjTXRyUjMxVkFrWER6cG1QR2lDdEZRc1BjZWs0QUFKQjdDQ2dBQUxoSEYyOTkyQzFjc3BUVCszL1VFbytEUDIvVTlNRzlaYmZiMWJidit3b09LNjhwQTNybzRNOGJOWFhnRzNwejFOZnA5dDVJU1VyU2xBRTlkUGJJQVhsYUxFcE5UZFd4dmJzMDY0Tis2alo4YklhVE1Od0pkdTUwKzNzZU1HT2hZdzhLZDF3OGVjeXhSS1ZDbmFmZDdodFVxb3hLVjYycEUvdjJLSExQRGwwK2M5THAzMG5FK3BXS1dMOHkwN0VtUkp4M3UxNEFBSkE3Q0NnQUFNaUM1ZGJ5aUxock1iSUdCS2E3WjdPbDZ1TEpZNUtrb21IbG5mYi9JNVo0Ukd4WXBhL2ZmVXZKaVlsNnNrMUhOZS9SVjVMVWVjaHd6Zmxza0g3YnVFWXpoL1RWNi8rYUtFbEtUa3pRcEg3ZGRIRGJScGxNSm5YOTUxaGRQbk5TaThZTTE2NFZDMlMzMjlUMW4yT2R6cVM0MzhJWC9XOXp6TnAvYnB0Snk0enF0ZW1nRS92MnlHNjNhL3VTZVdyVmEyQnVsd2NBQU80VEFnb0F3Q01sSjdNWkNwVUkwWld6cDdSODBsZHEzZWM5eDJrU3lZbUpXdmZmU1VxOEdhZWlZZVZjN3Qxd1A1ZDQyTzEyclpnOFNzc20vbHQydTExMVdyNmtWei81eW5IL21ZNS8wZFVMNTdSdTFtVFZhTnBTVXRwUm5KUDZkdFBKL1h0bE1wblVZZkJuZXVMVzhaNlh6NTdTMWg5bWEvZktSWW8rZDBadmpwcXFnQ0xPbDY3Y0wyMzZEbGFidm9OejFMZFI1KzVxMU5uNUpwL01pZ0FBNE1GR1FBRUFlS1RrWkpQTXA5cDIwcEVkVzdWKzloU3RuejNGYWZ1R25icEpjcjUzUlc0czhiaDdqSThXYlpic2RzMGVOa0NSZTNaS1N2dHczbUh3cHhtV1pyVDUyMkE5MWJhVGlvU0c2Y2lPclpyK2ZoOWR1eFFsczlsRFhUNzhRayszZThYUjl1V1BSc3BrTW1uTC9HOTBQR0szUG5taGtUcTg5OGs5QlN3QUFBRHVJS0FBQUR4U2NySkpacjNXSFpSNE0wN2hpK2JxNm9WenN0dHNraVNUMlVNRmdvdXBYcHNPanQvYU4zdTl6LzBwL0M1K2dRVzBadm9FUmU3WktVOHZMN1ViT05UbHpBRXBiZFBIL1Z0KzBvUStyOGx1czhrM3Y3OTZqUHlQS3RWdmxLNmR5V1RTeXgrTlZLRVNvVm84ZG9UaWIxeFgxUEdqOS92YkFRQUFrQ2t1eVc0M3VnZ0FBTEl5ODFEVVBZOFJkZnlvTEY1ZWJzMmd1SFRxdUR3c1hpcFlyTVE5UCsvOVlyT2xhczZuZzlTNHkrc3FVYUZ5bHUzdE5wdW1EZTZ0bUF2bjFXMzRPQlVxSHBKcCt5TTd0bXIxOVBIcU9XWm1qdmFpdUIzeWpQaHBiN1kyeVh3WWRLMzR4eTZMQVFBZ0w3RjZtVXpPcmhOUUFBRHloTndJS0pCMmNvZloweVBETWhEa0xnSUtBQUJjY3hWUXNNUURBSUJIaUtlWGw5RWxBQUFBT0dVMnVnQUFBQUFBQUFBQ0NnQUFBQUFBWURnQ0NnQUFBQUFBWURnQ0NnQUFBQUFBWURnQ0NnQUFBQUFBWURnQ0NnQUFBQUFBWURnQ0NnQUFBQUFBWURnQ0NnQUFBQUFBWURnQ0NnQUFBQUFBWURnQ0NnQUFBQUFBWURnQ0NnQUFBQUFBWURnQ0NnQUFBQUFBWURnQ0NnQkFubUF4bTR3dUFYQUw3MVVBQUhLR2dBSUFrQ2Y0V1R5TUxnRndDKzlWQUFCeWhvQUNBSkFuaE9UM01ib0V3QzI4VndFQXlCa0NDZ0JBbmxDMW9GVldUMzR6alFlYm42ZUhIaTlvTmJvTUFBRHlKQUlLQUVDZVlER2I5SFN4QUtQTEFESlZ2MWlBUE5tREFnQ0FIQ0dnQUFEa0djV3NYbW9XVXBDWkZIamdXRDA5MUN5a29JcFp2WXd1QlFDQVBNc1VsMlMzRzEwRUFBRFprV3l6YTE5MG5FN2ZTRkJzY3FxU2Jmd293eC9QWWpiSnorS2hrUHcrcWxyUXl1a2RBQUM0eWVwbGN2cERrNEFDQUFBQUFBRDhZVndGRkN6eE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aGlPZ0FBQUFBQUFBQUFBQUFBQUFBQUFBQUFBQU1Oei9BeVRDc1F1cTIxMElBQUFBQUVsRlRrU3VRbUNDIiwKCSJUaGVtZSIgOiAiIiwKCSJUeXBlIiA6ICJtaW5kIiwKCSJWZXJzaW9uIiA6ICI2Igp9Cg=="/>
    </extobj>
  </extobjs>
</s:customData>
</file>

<file path=customXml/itemProps13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4881</Words>
  <Application>WPS 演示</Application>
  <PresentationFormat>全屏显示(4:3)</PresentationFormat>
  <Paragraphs>504</Paragraphs>
  <Slides>33</Slides>
  <Notes>72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Viner Hand ITC</vt:lpstr>
      <vt:lpstr>Times New Roman</vt:lpstr>
      <vt:lpstr>隶书</vt:lpstr>
      <vt:lpstr>Wingdings</vt:lpstr>
      <vt:lpstr>Arial Unicode MS</vt:lpstr>
      <vt:lpstr>Mongolian Baiti</vt:lpstr>
      <vt:lpstr>Cambria Math</vt:lpstr>
      <vt:lpstr>Office 主题​​</vt:lpstr>
      <vt:lpstr>Equation.3</vt:lpstr>
      <vt:lpstr>Equation.3</vt:lpstr>
      <vt:lpstr>数据包络分析法 （DEA）理论与应用</vt:lpstr>
      <vt:lpstr>PowerPoint 演示文稿</vt:lpstr>
      <vt:lpstr>数据包络分析法简介</vt:lpstr>
      <vt:lpstr>1. 问题引入</vt:lpstr>
      <vt:lpstr>应用例题分析</vt:lpstr>
      <vt:lpstr>2. 数据包络分析法简介</vt:lpstr>
      <vt:lpstr>2. 数据包络分析法简介</vt:lpstr>
      <vt:lpstr>2. 数据包络分析法简介</vt:lpstr>
      <vt:lpstr>3. 数据包络分析法基本步骤</vt:lpstr>
      <vt:lpstr>3. 数据包络分析法基本步骤</vt:lpstr>
      <vt:lpstr>3. 数据包络分析法基本步骤</vt:lpstr>
      <vt:lpstr>3. 数据包络分析法基本步骤</vt:lpstr>
      <vt:lpstr>应用例题分析</vt:lpstr>
      <vt:lpstr>3. 数据包络分析法基本步骤</vt:lpstr>
      <vt:lpstr>3. 数据包络分析法基本步骤</vt:lpstr>
      <vt:lpstr>3. 数据包络分析法基本步骤</vt:lpstr>
      <vt:lpstr>3. 数据包络分析法基本步骤</vt:lpstr>
      <vt:lpstr>3. 数据包络分析法基本步骤</vt:lpstr>
      <vt:lpstr>3. 数据包络分析法基本步骤</vt:lpstr>
      <vt:lpstr>3. 数据包络分析法基本步骤</vt:lpstr>
      <vt:lpstr>3. 数据包络分析法基本步骤</vt:lpstr>
      <vt:lpstr>3. 数据包络分析法基本步骤</vt:lpstr>
      <vt:lpstr>应用例题分析</vt:lpstr>
      <vt:lpstr>应用例题分析</vt:lpstr>
      <vt:lpstr>应用例题分析</vt:lpstr>
      <vt:lpstr>应用例题分析</vt:lpstr>
      <vt:lpstr>应用例题分析</vt:lpstr>
      <vt:lpstr>应用例题分析</vt:lpstr>
      <vt:lpstr>练习与小结</vt:lpstr>
      <vt:lpstr>1. 练习</vt:lpstr>
      <vt:lpstr>2. 小结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YIn</dc:creator>
  <cp:lastModifiedBy>枫翎</cp:lastModifiedBy>
  <cp:revision>721</cp:revision>
  <dcterms:created xsi:type="dcterms:W3CDTF">2020-07-29T13:26:00Z</dcterms:created>
  <dcterms:modified xsi:type="dcterms:W3CDTF">2022-01-15T07:30:49Z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2052-11.1.0.10941</vt:lpwstr>
  </property>
  <property fmtid="{D5CDD505-2E9C-101B-9397-08002B2CF9AE}" pid="4" name="ICV">
    <vt:lpwstr>6BDB4746DA10462C81859B9762412018</vt:lpwstr>
  </property>
</Properties>
</file>